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
      <p:font typeface="Poppins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italic.fntdata"/><Relationship Id="rId20" Type="http://schemas.openxmlformats.org/officeDocument/2006/relationships/slide" Target="slides/slide15.xml"/><Relationship Id="rId41" Type="http://schemas.openxmlformats.org/officeDocument/2006/relationships/font" Target="fonts/PoppinsSemi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PoppinsSemiBold-bold.fntdata"/><Relationship Id="rId16" Type="http://schemas.openxmlformats.org/officeDocument/2006/relationships/slide" Target="slides/slide11.xml"/><Relationship Id="rId38" Type="http://schemas.openxmlformats.org/officeDocument/2006/relationships/font" Target="fonts/Poppins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cf1a190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cf1a190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cf1a190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cf1a190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cf1a190b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cf1a190b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cf1a190b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cf1a190b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cf1a190b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cf1a190b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cf1a190b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cf1a190b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0bd560c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0bd560c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44167a5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44167a5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b5fb410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b5fb410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81ecfc51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81ecfc51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81ecfc51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81ecfc51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e4523097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e4523097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766d88a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766d88a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b49ac87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b49ac87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82387"/>
            <a:ext cx="4537098" cy="2822399"/>
          </a:xfrm>
          <a:prstGeom prst="rect">
            <a:avLst/>
          </a:prstGeom>
          <a:noFill/>
          <a:ln>
            <a:noFill/>
          </a:ln>
        </p:spPr>
      </p:pic>
      <p:pic>
        <p:nvPicPr>
          <p:cNvPr descr="Portrait-oriented black smaptphone" id="136" name="Google Shape;136;p17"/>
          <p:cNvPicPr preferRelativeResize="0"/>
          <p:nvPr/>
        </p:nvPicPr>
        <p:blipFill rotWithShape="1">
          <a:blip r:embed="rId4">
            <a:alphaModFix/>
          </a:blip>
          <a:srcRect b="0" l="0" r="19980" t="0"/>
          <a:stretch/>
        </p:blipFill>
        <p:spPr>
          <a:xfrm>
            <a:off x="8222714" y="1690513"/>
            <a:ext cx="923075" cy="2265601"/>
          </a:xfrm>
          <a:prstGeom prst="rect">
            <a:avLst/>
          </a:prstGeom>
          <a:noFill/>
          <a:ln>
            <a:noFill/>
          </a:ln>
          <a:effectLst>
            <a:reflection blurRad="0" dir="0" dist="0" endA="0" endPos="4000" fadeDir="5400012" kx="0" rotWithShape="0" algn="bl" stA="20000" stPos="0" sy="-100000" ky="0"/>
          </a:effectLst>
        </p:spPr>
      </p:pic>
      <p:sp>
        <p:nvSpPr>
          <p:cNvPr id="137" name="Google Shape;137;p17"/>
          <p:cNvSpPr txBox="1"/>
          <p:nvPr>
            <p:ph type="ctrTitle"/>
          </p:nvPr>
        </p:nvSpPr>
        <p:spPr>
          <a:xfrm>
            <a:off x="385800" y="123590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Rapid News</a:t>
            </a:r>
            <a:endParaRPr/>
          </a:p>
          <a:p>
            <a:pPr indent="0" lvl="0" marL="0" rtl="0" algn="l">
              <a:spcBef>
                <a:spcPts val="0"/>
              </a:spcBef>
              <a:spcAft>
                <a:spcPts val="0"/>
              </a:spcAft>
              <a:buNone/>
            </a:pPr>
            <a:r>
              <a:rPr lang="en"/>
              <a:t>Web App</a:t>
            </a:r>
            <a:endParaRPr/>
          </a:p>
        </p:txBody>
      </p:sp>
      <p:sp>
        <p:nvSpPr>
          <p:cNvPr id="138" name="Google Shape;138;p17"/>
          <p:cNvSpPr txBox="1"/>
          <p:nvPr>
            <p:ph idx="1" type="subTitle"/>
          </p:nvPr>
        </p:nvSpPr>
        <p:spPr>
          <a:xfrm>
            <a:off x="3346575" y="6335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 Project Report</a:t>
            </a:r>
            <a:endParaRPr/>
          </a:p>
        </p:txBody>
      </p:sp>
      <p:pic>
        <p:nvPicPr>
          <p:cNvPr id="139" name="Google Shape;139;p17"/>
          <p:cNvPicPr preferRelativeResize="0"/>
          <p:nvPr/>
        </p:nvPicPr>
        <p:blipFill rotWithShape="1">
          <a:blip r:embed="rId5">
            <a:alphaModFix/>
          </a:blip>
          <a:srcRect b="0" l="3155" r="6940" t="0"/>
          <a:stretch/>
        </p:blipFill>
        <p:spPr>
          <a:xfrm>
            <a:off x="8264650" y="1872675"/>
            <a:ext cx="879350" cy="1841801"/>
          </a:xfrm>
          <a:prstGeom prst="rect">
            <a:avLst/>
          </a:prstGeom>
          <a:noFill/>
          <a:ln>
            <a:noFill/>
          </a:ln>
        </p:spPr>
      </p:pic>
      <p:sp>
        <p:nvSpPr>
          <p:cNvPr id="140" name="Google Shape;140;p17"/>
          <p:cNvSpPr txBox="1"/>
          <p:nvPr/>
        </p:nvSpPr>
        <p:spPr>
          <a:xfrm>
            <a:off x="99150" y="2943500"/>
            <a:ext cx="4048500" cy="182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Under the </a:t>
            </a:r>
            <a:r>
              <a:rPr lang="en" sz="1600">
                <a:latin typeface="Times New Roman"/>
                <a:ea typeface="Times New Roman"/>
                <a:cs typeface="Times New Roman"/>
                <a:sym typeface="Times New Roman"/>
              </a:rPr>
              <a:t>Guidance</a:t>
            </a:r>
            <a:r>
              <a:rPr lang="en" sz="1600">
                <a:latin typeface="Times New Roman"/>
                <a:ea typeface="Times New Roman"/>
                <a:cs typeface="Times New Roman"/>
                <a:sym typeface="Times New Roman"/>
              </a:rPr>
              <a:t> of</a:t>
            </a:r>
            <a:endParaRPr sz="16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600">
                <a:latin typeface="Times New Roman"/>
                <a:ea typeface="Times New Roman"/>
                <a:cs typeface="Times New Roman"/>
                <a:sym typeface="Times New Roman"/>
              </a:rPr>
              <a:t>Dr.B.Uma Maheswari(</a:t>
            </a:r>
            <a:r>
              <a:rPr b="1" lang="en" sz="1300">
                <a:solidFill>
                  <a:schemeClr val="dk2"/>
                </a:solidFill>
              </a:rPr>
              <a:t>MSc,MCA,M.Phil,phD</a:t>
            </a:r>
            <a:r>
              <a:rPr lang="en" sz="1300">
                <a:solidFill>
                  <a:srgbClr val="233A44"/>
                </a:solidFill>
              </a:rPr>
              <a:t>)</a:t>
            </a:r>
            <a:endParaRPr b="1" sz="1300">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500">
                <a:latin typeface="Times New Roman"/>
                <a:ea typeface="Times New Roman"/>
                <a:cs typeface="Times New Roman"/>
                <a:sym typeface="Times New Roman"/>
              </a:rPr>
              <a:t>Assistant Professor</a:t>
            </a:r>
            <a:endParaRPr b="1" sz="15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500">
                <a:latin typeface="Times New Roman"/>
                <a:ea typeface="Times New Roman"/>
                <a:cs typeface="Times New Roman"/>
                <a:sym typeface="Times New Roman"/>
              </a:rPr>
              <a:t>Department of Computer Applications</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Lato"/>
              <a:ea typeface="Lato"/>
              <a:cs typeface="Lato"/>
              <a:sym typeface="Lato"/>
            </a:endParaRPr>
          </a:p>
        </p:txBody>
      </p:sp>
      <p:cxnSp>
        <p:nvCxnSpPr>
          <p:cNvPr id="141" name="Google Shape;141;p17"/>
          <p:cNvCxnSpPr/>
          <p:nvPr/>
        </p:nvCxnSpPr>
        <p:spPr>
          <a:xfrm flipH="1">
            <a:off x="4173600" y="2875475"/>
            <a:ext cx="24600" cy="2114400"/>
          </a:xfrm>
          <a:prstGeom prst="straightConnector1">
            <a:avLst/>
          </a:prstGeom>
          <a:noFill/>
          <a:ln cap="flat" cmpd="sng" w="9525">
            <a:solidFill>
              <a:schemeClr val="dk2"/>
            </a:solidFill>
            <a:prstDash val="solid"/>
            <a:round/>
            <a:headEnd len="med" w="med" type="none"/>
            <a:tailEnd len="med" w="med" type="none"/>
          </a:ln>
        </p:spPr>
      </p:cxnSp>
      <p:pic>
        <p:nvPicPr>
          <p:cNvPr id="142" name="Google Shape;142;p17"/>
          <p:cNvPicPr preferRelativeResize="0"/>
          <p:nvPr/>
        </p:nvPicPr>
        <p:blipFill rotWithShape="1">
          <a:blip r:embed="rId6">
            <a:alphaModFix/>
          </a:blip>
          <a:srcRect b="0" l="0" r="18850" t="0"/>
          <a:stretch/>
        </p:blipFill>
        <p:spPr>
          <a:xfrm>
            <a:off x="5176400" y="1632875"/>
            <a:ext cx="3044524" cy="1983651"/>
          </a:xfrm>
          <a:prstGeom prst="rect">
            <a:avLst/>
          </a:prstGeom>
          <a:noFill/>
          <a:ln>
            <a:noFill/>
          </a:ln>
        </p:spPr>
      </p:pic>
      <p:sp>
        <p:nvSpPr>
          <p:cNvPr id="143" name="Google Shape;143;p17"/>
          <p:cNvSpPr txBox="1"/>
          <p:nvPr/>
        </p:nvSpPr>
        <p:spPr>
          <a:xfrm>
            <a:off x="4399675" y="4204775"/>
            <a:ext cx="1973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Submitted By</a:t>
            </a:r>
            <a:endParaRPr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Manoj Kumar Ku</a:t>
            </a:r>
            <a:endParaRPr b="1" sz="1300">
              <a:latin typeface="Times New Roman"/>
              <a:ea typeface="Times New Roman"/>
              <a:cs typeface="Times New Roman"/>
              <a:sym typeface="Times New Roman"/>
            </a:endParaRPr>
          </a:p>
          <a:p>
            <a:pPr indent="0" lvl="0" marL="0" rtl="0" algn="l">
              <a:spcBef>
                <a:spcPts val="0"/>
              </a:spcBef>
              <a:spcAft>
                <a:spcPts val="0"/>
              </a:spcAft>
              <a:buNone/>
            </a:pPr>
            <a:r>
              <a:rPr b="1" lang="en" sz="1300">
                <a:latin typeface="Times New Roman"/>
                <a:ea typeface="Times New Roman"/>
                <a:cs typeface="Times New Roman"/>
                <a:sym typeface="Times New Roman"/>
              </a:rPr>
              <a:t>(19BCA024)</a:t>
            </a:r>
            <a:endParaRPr b="1" sz="13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a:t>
            </a:r>
            <a:r>
              <a:rPr lang="en"/>
              <a:t> Description</a:t>
            </a:r>
            <a:endParaRPr/>
          </a:p>
        </p:txBody>
      </p:sp>
      <p:sp>
        <p:nvSpPr>
          <p:cNvPr id="207" name="Google Shape;207;p26"/>
          <p:cNvSpPr txBox="1"/>
          <p:nvPr/>
        </p:nvSpPr>
        <p:spPr>
          <a:xfrm>
            <a:off x="579250" y="419475"/>
            <a:ext cx="3475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Lato"/>
                <a:ea typeface="Lato"/>
                <a:cs typeface="Lato"/>
                <a:sym typeface="Lato"/>
              </a:rPr>
              <a:t>SYSTEM DESIGN</a:t>
            </a:r>
            <a:endParaRPr sz="2700">
              <a:solidFill>
                <a:schemeClr val="lt1"/>
              </a:solidFill>
              <a:latin typeface="Lato"/>
              <a:ea typeface="Lato"/>
              <a:cs typeface="Lato"/>
              <a:sym typeface="Lato"/>
            </a:endParaRPr>
          </a:p>
        </p:txBody>
      </p:sp>
      <p:sp>
        <p:nvSpPr>
          <p:cNvPr id="208" name="Google Shape;208;p26"/>
          <p:cNvSpPr txBox="1"/>
          <p:nvPr/>
        </p:nvSpPr>
        <p:spPr>
          <a:xfrm>
            <a:off x="1308350" y="1863750"/>
            <a:ext cx="7310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2600">
                <a:solidFill>
                  <a:schemeClr val="lt1"/>
                </a:solidFill>
                <a:latin typeface="Lato"/>
                <a:ea typeface="Lato"/>
                <a:cs typeface="Lato"/>
                <a:sym typeface="Lato"/>
              </a:rPr>
              <a:t>A module is a software component or part of a program that contains one or more routines.</a:t>
            </a:r>
            <a:endParaRPr sz="26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4" name="Google Shape;214;p27"/>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Module Description</a:t>
            </a:r>
            <a:endParaRPr sz="1400">
              <a:solidFill>
                <a:srgbClr val="FFFFFF"/>
              </a:solidFill>
            </a:endParaRPr>
          </a:p>
        </p:txBody>
      </p:sp>
      <p:grpSp>
        <p:nvGrpSpPr>
          <p:cNvPr id="215" name="Google Shape;215;p27"/>
          <p:cNvGrpSpPr/>
          <p:nvPr/>
        </p:nvGrpSpPr>
        <p:grpSpPr>
          <a:xfrm>
            <a:off x="6257918" y="4806950"/>
            <a:ext cx="4915082" cy="274500"/>
            <a:chOff x="5863127" y="4806950"/>
            <a:chExt cx="4915082" cy="274500"/>
          </a:xfrm>
        </p:grpSpPr>
        <p:sp>
          <p:nvSpPr>
            <p:cNvPr id="216" name="Google Shape;216;p27"/>
            <p:cNvSpPr/>
            <p:nvPr/>
          </p:nvSpPr>
          <p:spPr>
            <a:xfrm>
              <a:off x="5863127" y="485400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17" name="Google Shape;217;p27"/>
            <p:cNvPicPr preferRelativeResize="0"/>
            <p:nvPr/>
          </p:nvPicPr>
          <p:blipFill rotWithShape="1">
            <a:blip r:embed="rId3">
              <a:alphaModFix/>
            </a:blip>
            <a:srcRect b="0" l="0" r="0" t="0"/>
            <a:stretch/>
          </p:blipFill>
          <p:spPr>
            <a:xfrm>
              <a:off x="5901669" y="4892385"/>
              <a:ext cx="128438" cy="128438"/>
            </a:xfrm>
            <a:prstGeom prst="rect">
              <a:avLst/>
            </a:prstGeom>
            <a:noFill/>
            <a:ln>
              <a:noFill/>
            </a:ln>
          </p:spPr>
        </p:pic>
        <p:sp>
          <p:nvSpPr>
            <p:cNvPr id="218" name="Google Shape;218;p27"/>
            <p:cNvSpPr txBox="1"/>
            <p:nvPr/>
          </p:nvSpPr>
          <p:spPr>
            <a:xfrm>
              <a:off x="6030108" y="4806950"/>
              <a:ext cx="47481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Rapid News</a:t>
              </a:r>
              <a:r>
                <a:rPr b="1" lang="en" sz="800">
                  <a:solidFill>
                    <a:srgbClr val="FFFFFF"/>
                  </a:solidFill>
                  <a:latin typeface="Lato"/>
                  <a:ea typeface="Lato"/>
                  <a:cs typeface="Lato"/>
                  <a:sym typeface="Lato"/>
                </a:rPr>
                <a:t>   |   </a:t>
              </a:r>
              <a:r>
                <a:rPr lang="en" sz="800">
                  <a:solidFill>
                    <a:srgbClr val="FFFFFF"/>
                  </a:solidFill>
                  <a:latin typeface="Lato"/>
                  <a:ea typeface="Lato"/>
                  <a:cs typeface="Lato"/>
                  <a:sym typeface="Lato"/>
                </a:rPr>
                <a:t>To Spread the news to multiply it.</a:t>
              </a:r>
              <a:endParaRPr>
                <a:solidFill>
                  <a:srgbClr val="FFFFFF"/>
                </a:solidFill>
                <a:latin typeface="Lato"/>
                <a:ea typeface="Lato"/>
                <a:cs typeface="Lato"/>
                <a:sym typeface="Lato"/>
              </a:endParaRPr>
            </a:p>
          </p:txBody>
        </p:sp>
      </p:grpSp>
      <p:pic>
        <p:nvPicPr>
          <p:cNvPr id="219" name="Google Shape;219;p27"/>
          <p:cNvPicPr preferRelativeResize="0"/>
          <p:nvPr/>
        </p:nvPicPr>
        <p:blipFill rotWithShape="1">
          <a:blip r:embed="rId4">
            <a:alphaModFix/>
          </a:blip>
          <a:srcRect b="0" l="317" r="327" t="0"/>
          <a:stretch/>
        </p:blipFill>
        <p:spPr>
          <a:xfrm>
            <a:off x="152400" y="287825"/>
            <a:ext cx="8839199" cy="3993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grpSp>
        <p:nvGrpSpPr>
          <p:cNvPr id="224" name="Google Shape;224;p28"/>
          <p:cNvGrpSpPr/>
          <p:nvPr/>
        </p:nvGrpSpPr>
        <p:grpSpPr>
          <a:xfrm>
            <a:off x="5134654" y="3647885"/>
            <a:ext cx="3913196" cy="984687"/>
            <a:chOff x="5330350" y="2244595"/>
            <a:chExt cx="3423319" cy="594080"/>
          </a:xfrm>
        </p:grpSpPr>
        <p:sp>
          <p:nvSpPr>
            <p:cNvPr id="225" name="Google Shape;225;p28"/>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txBox="1"/>
            <p:nvPr/>
          </p:nvSpPr>
          <p:spPr>
            <a:xfrm>
              <a:off x="6325469" y="2244595"/>
              <a:ext cx="2428200" cy="511800"/>
            </a:xfrm>
            <a:prstGeom prst="rect">
              <a:avLst/>
            </a:prstGeom>
            <a:noFill/>
            <a:ln>
              <a:noFill/>
            </a:ln>
          </p:spPr>
          <p:txBody>
            <a:bodyPr anchorCtr="0" anchor="t" bIns="91425" lIns="91425" spcFirstLastPara="1" rIns="91425" wrap="square" tIns="91425">
              <a:noAutofit/>
            </a:bodyPr>
            <a:lstStyle/>
            <a:p>
              <a:pPr indent="0" lvl="0" marL="0" marR="457200" rtl="0" algn="just">
                <a:lnSpc>
                  <a:spcPct val="100000"/>
                </a:lnSpc>
                <a:spcBef>
                  <a:spcPts val="1200"/>
                </a:spcBef>
                <a:spcAft>
                  <a:spcPts val="0"/>
                </a:spcAft>
                <a:buNone/>
              </a:pPr>
              <a:r>
                <a:rPr lang="en" sz="800">
                  <a:solidFill>
                    <a:srgbClr val="FFFFFF"/>
                  </a:solidFill>
                </a:rPr>
                <a:t>Headline Component  provides live top and breaking headlines for a country, specific category in a country, single source, or multiple sources. Articles are sorted by the earliest date published first.</a:t>
              </a:r>
              <a:endParaRPr sz="800">
                <a:solidFill>
                  <a:srgbClr val="FFFFFF"/>
                </a:solidFill>
              </a:endParaRPr>
            </a:p>
            <a:p>
              <a:pPr indent="0" lvl="0" marL="0" rtl="0" algn="l">
                <a:lnSpc>
                  <a:spcPct val="115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227" name="Google Shape;227;p28"/>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28" name="Google Shape;228;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9" name="Google Shape;229;p28"/>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Headline Component</a:t>
            </a:r>
            <a:endParaRPr sz="1400">
              <a:solidFill>
                <a:srgbClr val="FFFFFF"/>
              </a:solidFill>
            </a:endParaRPr>
          </a:p>
        </p:txBody>
      </p:sp>
      <p:grpSp>
        <p:nvGrpSpPr>
          <p:cNvPr id="230" name="Google Shape;230;p28"/>
          <p:cNvGrpSpPr/>
          <p:nvPr/>
        </p:nvGrpSpPr>
        <p:grpSpPr>
          <a:xfrm>
            <a:off x="5601002" y="4819350"/>
            <a:ext cx="3695398" cy="274500"/>
            <a:chOff x="3722577" y="4819350"/>
            <a:chExt cx="3695398" cy="274500"/>
          </a:xfrm>
        </p:grpSpPr>
        <p:sp>
          <p:nvSpPr>
            <p:cNvPr id="231" name="Google Shape;231;p28"/>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32" name="Google Shape;232;p28"/>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33" name="Google Shape;233;p28"/>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   |   </a:t>
              </a:r>
              <a:r>
                <a:rPr lang="en" sz="800">
                  <a:solidFill>
                    <a:srgbClr val="FFFFFF"/>
                  </a:solidFill>
                  <a:latin typeface="Lato"/>
                  <a:ea typeface="Lato"/>
                  <a:cs typeface="Lato"/>
                  <a:sym typeface="Lato"/>
                </a:rPr>
                <a:t>To Spread the news to multiply it.</a:t>
              </a:r>
              <a:endParaRPr>
                <a:solidFill>
                  <a:srgbClr val="FFFFFF"/>
                </a:solidFill>
                <a:latin typeface="Lato"/>
                <a:ea typeface="Lato"/>
                <a:cs typeface="Lato"/>
                <a:sym typeface="Lato"/>
              </a:endParaRPr>
            </a:p>
          </p:txBody>
        </p:sp>
      </p:grpSp>
      <p:pic>
        <p:nvPicPr>
          <p:cNvPr id="234" name="Google Shape;234;p28"/>
          <p:cNvPicPr preferRelativeResize="0"/>
          <p:nvPr/>
        </p:nvPicPr>
        <p:blipFill>
          <a:blip r:embed="rId4">
            <a:alphaModFix/>
          </a:blip>
          <a:stretch>
            <a:fillRect/>
          </a:stretch>
        </p:blipFill>
        <p:spPr>
          <a:xfrm>
            <a:off x="1240118" y="211201"/>
            <a:ext cx="6552052" cy="351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grpSp>
        <p:nvGrpSpPr>
          <p:cNvPr id="239" name="Google Shape;239;p29"/>
          <p:cNvGrpSpPr/>
          <p:nvPr/>
        </p:nvGrpSpPr>
        <p:grpSpPr>
          <a:xfrm>
            <a:off x="5134816" y="3572548"/>
            <a:ext cx="3895175" cy="1060024"/>
            <a:chOff x="5330350" y="2199143"/>
            <a:chExt cx="3443401" cy="639532"/>
          </a:xfrm>
        </p:grpSpPr>
        <p:sp>
          <p:nvSpPr>
            <p:cNvPr id="240" name="Google Shape;240;p29"/>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txBox="1"/>
            <p:nvPr/>
          </p:nvSpPr>
          <p:spPr>
            <a:xfrm>
              <a:off x="6175751" y="2199143"/>
              <a:ext cx="2598000" cy="446700"/>
            </a:xfrm>
            <a:prstGeom prst="rect">
              <a:avLst/>
            </a:prstGeom>
            <a:noFill/>
            <a:ln>
              <a:noFill/>
            </a:ln>
          </p:spPr>
          <p:txBody>
            <a:bodyPr anchorCtr="0" anchor="t" bIns="91425" lIns="91425" spcFirstLastPara="1" rIns="91425" wrap="square" tIns="91425">
              <a:noAutofit/>
            </a:bodyPr>
            <a:lstStyle/>
            <a:p>
              <a:pPr indent="0" lvl="0" marL="0" marR="457200" rtl="0" algn="l">
                <a:lnSpc>
                  <a:spcPct val="150000"/>
                </a:lnSpc>
                <a:spcBef>
                  <a:spcPts val="1200"/>
                </a:spcBef>
                <a:spcAft>
                  <a:spcPts val="0"/>
                </a:spcAft>
                <a:buNone/>
              </a:pPr>
              <a:r>
                <a:rPr lang="en" sz="800">
                  <a:solidFill>
                    <a:srgbClr val="FFFFFF"/>
                  </a:solidFill>
                </a:rPr>
                <a:t> Search component allows user to search news via queries in the search text box which brings the relevant information from the database ,which will be from the different sources of domains</a:t>
              </a:r>
              <a:endParaRPr sz="700">
                <a:solidFill>
                  <a:srgbClr val="FFFFFF"/>
                </a:solidFill>
              </a:endParaRPr>
            </a:p>
            <a:p>
              <a:pPr indent="0" lvl="0" marL="0" rtl="0" algn="l">
                <a:lnSpc>
                  <a:spcPct val="115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242" name="Google Shape;242;p29"/>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43" name="Google Shape;243;p2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4" name="Google Shape;244;p29"/>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Search </a:t>
            </a:r>
            <a:r>
              <a:rPr lang="en" sz="1400">
                <a:solidFill>
                  <a:srgbClr val="FFFFFF"/>
                </a:solidFill>
              </a:rPr>
              <a:t>Component</a:t>
            </a:r>
            <a:endParaRPr sz="1400">
              <a:solidFill>
                <a:srgbClr val="FFFFFF"/>
              </a:solidFill>
            </a:endParaRPr>
          </a:p>
        </p:txBody>
      </p:sp>
      <p:grpSp>
        <p:nvGrpSpPr>
          <p:cNvPr id="245" name="Google Shape;245;p29"/>
          <p:cNvGrpSpPr/>
          <p:nvPr/>
        </p:nvGrpSpPr>
        <p:grpSpPr>
          <a:xfrm>
            <a:off x="5601002" y="4819350"/>
            <a:ext cx="3695398" cy="274500"/>
            <a:chOff x="3722577" y="4819350"/>
            <a:chExt cx="3695398" cy="274500"/>
          </a:xfrm>
        </p:grpSpPr>
        <p:sp>
          <p:nvSpPr>
            <p:cNvPr id="246" name="Google Shape;246;p29"/>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47" name="Google Shape;247;p29"/>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48" name="Google Shape;248;p29"/>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a:t>
              </a:r>
              <a:r>
                <a:rPr b="1" lang="en" sz="800">
                  <a:solidFill>
                    <a:schemeClr val="lt1"/>
                  </a:solidFill>
                  <a:latin typeface="Lato"/>
                  <a:ea typeface="Lato"/>
                  <a:cs typeface="Lato"/>
                  <a:sym typeface="Lato"/>
                </a:rPr>
                <a:t>  |   </a:t>
              </a:r>
              <a:r>
                <a:rPr lang="en" sz="800">
                  <a:solidFill>
                    <a:srgbClr val="FFFFFF"/>
                  </a:solidFill>
                  <a:latin typeface="Lato"/>
                  <a:ea typeface="Lato"/>
                  <a:cs typeface="Lato"/>
                  <a:sym typeface="Lato"/>
                </a:rPr>
                <a:t>To Spread the news to multiply it .</a:t>
              </a:r>
              <a:endParaRPr>
                <a:solidFill>
                  <a:srgbClr val="FFFFFF"/>
                </a:solidFill>
                <a:latin typeface="Lato"/>
                <a:ea typeface="Lato"/>
                <a:cs typeface="Lato"/>
                <a:sym typeface="Lato"/>
              </a:endParaRPr>
            </a:p>
          </p:txBody>
        </p:sp>
      </p:grpSp>
      <p:pic>
        <p:nvPicPr>
          <p:cNvPr id="249" name="Google Shape;249;p29"/>
          <p:cNvPicPr preferRelativeResize="0"/>
          <p:nvPr/>
        </p:nvPicPr>
        <p:blipFill>
          <a:blip r:embed="rId4">
            <a:alphaModFix/>
          </a:blip>
          <a:stretch>
            <a:fillRect/>
          </a:stretch>
        </p:blipFill>
        <p:spPr>
          <a:xfrm>
            <a:off x="1124838" y="290775"/>
            <a:ext cx="6894324" cy="3395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grpSp>
        <p:nvGrpSpPr>
          <p:cNvPr id="254" name="Google Shape;254;p30"/>
          <p:cNvGrpSpPr/>
          <p:nvPr/>
        </p:nvGrpSpPr>
        <p:grpSpPr>
          <a:xfrm>
            <a:off x="5134472" y="3563475"/>
            <a:ext cx="4055445" cy="1058683"/>
            <a:chOff x="5330350" y="2240008"/>
            <a:chExt cx="3512425" cy="598667"/>
          </a:xfrm>
        </p:grpSpPr>
        <p:sp>
          <p:nvSpPr>
            <p:cNvPr id="255" name="Google Shape;255;p30"/>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txBox="1"/>
            <p:nvPr/>
          </p:nvSpPr>
          <p:spPr>
            <a:xfrm>
              <a:off x="6260675" y="2240008"/>
              <a:ext cx="2582100" cy="525000"/>
            </a:xfrm>
            <a:prstGeom prst="rect">
              <a:avLst/>
            </a:prstGeom>
            <a:noFill/>
            <a:ln>
              <a:noFill/>
            </a:ln>
          </p:spPr>
          <p:txBody>
            <a:bodyPr anchorCtr="0" anchor="t" bIns="91425" lIns="91425" spcFirstLastPara="1" rIns="91425" wrap="square" tIns="91425">
              <a:noAutofit/>
            </a:bodyPr>
            <a:lstStyle/>
            <a:p>
              <a:pPr indent="0" lvl="0" marL="0" marR="457200" rtl="0" algn="l">
                <a:lnSpc>
                  <a:spcPct val="100000"/>
                </a:lnSpc>
                <a:spcBef>
                  <a:spcPts val="1200"/>
                </a:spcBef>
                <a:spcAft>
                  <a:spcPts val="0"/>
                </a:spcAft>
                <a:buNone/>
              </a:pPr>
              <a:r>
                <a:rPr lang="en" sz="700">
                  <a:solidFill>
                    <a:srgbClr val="FFFFFF"/>
                  </a:solidFill>
                </a:rPr>
                <a:t> </a:t>
              </a:r>
              <a:r>
                <a:rPr lang="en" sz="800">
                  <a:solidFill>
                    <a:srgbClr val="FFFFFF"/>
                  </a:solidFill>
                </a:rPr>
                <a:t>Card Component is used to display the contents of the news in the website , so that the user can be able to see the content of the news like a feeds and also share their liked news feed .</a:t>
              </a:r>
              <a:r>
                <a:rPr lang="en" sz="800">
                  <a:solidFill>
                    <a:schemeClr val="lt1"/>
                  </a:solidFill>
                </a:rPr>
                <a:t>.Read full articles by clicking know more .Also save their desired news</a:t>
              </a:r>
              <a:endParaRPr sz="800">
                <a:solidFill>
                  <a:schemeClr val="lt1"/>
                </a:solidFill>
              </a:endParaRPr>
            </a:p>
            <a:p>
              <a:pPr indent="0" lvl="0" marL="0" marR="457200" rtl="0" algn="l">
                <a:lnSpc>
                  <a:spcPct val="100000"/>
                </a:lnSpc>
                <a:spcBef>
                  <a:spcPts val="1200"/>
                </a:spcBef>
                <a:spcAft>
                  <a:spcPts val="0"/>
                </a:spcAft>
                <a:buNone/>
              </a:pPr>
              <a:r>
                <a:t/>
              </a:r>
              <a:endParaRPr sz="800">
                <a:solidFill>
                  <a:srgbClr val="FFFFFF"/>
                </a:solidFill>
              </a:endParaRPr>
            </a:p>
            <a:p>
              <a:pPr indent="0" lvl="0" marL="0" marR="457200" rtl="0" algn="l">
                <a:lnSpc>
                  <a:spcPct val="100000"/>
                </a:lnSpc>
                <a:spcBef>
                  <a:spcPts val="1200"/>
                </a:spcBef>
                <a:spcAft>
                  <a:spcPts val="0"/>
                </a:spcAft>
                <a:buNone/>
              </a:pPr>
              <a:r>
                <a:t/>
              </a:r>
              <a:endParaRPr sz="800">
                <a:solidFill>
                  <a:srgbClr val="FFFFFF"/>
                </a:solidFill>
              </a:endParaRPr>
            </a:p>
            <a:p>
              <a:pPr indent="0" lvl="0" marL="0" marR="457200" rtl="0" algn="l">
                <a:lnSpc>
                  <a:spcPct val="100000"/>
                </a:lnSpc>
                <a:spcBef>
                  <a:spcPts val="1200"/>
                </a:spcBef>
                <a:spcAft>
                  <a:spcPts val="0"/>
                </a:spcAft>
                <a:buNone/>
              </a:pPr>
              <a:r>
                <a:t/>
              </a:r>
              <a:endParaRPr sz="700">
                <a:solidFill>
                  <a:srgbClr val="FFFFFF"/>
                </a:solidFill>
              </a:endParaRPr>
            </a:p>
            <a:p>
              <a:pPr indent="0" lvl="0" marL="0" rtl="0" algn="l">
                <a:lnSpc>
                  <a:spcPct val="100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257" name="Google Shape;257;p30"/>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58" name="Google Shape;258;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9" name="Google Shape;259;p30"/>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Card</a:t>
            </a:r>
            <a:r>
              <a:rPr lang="en" sz="1400">
                <a:solidFill>
                  <a:srgbClr val="FFFFFF"/>
                </a:solidFill>
              </a:rPr>
              <a:t> Component</a:t>
            </a:r>
            <a:endParaRPr sz="1400">
              <a:solidFill>
                <a:srgbClr val="FFFFFF"/>
              </a:solidFill>
            </a:endParaRPr>
          </a:p>
        </p:txBody>
      </p:sp>
      <p:grpSp>
        <p:nvGrpSpPr>
          <p:cNvPr id="260" name="Google Shape;260;p30"/>
          <p:cNvGrpSpPr/>
          <p:nvPr/>
        </p:nvGrpSpPr>
        <p:grpSpPr>
          <a:xfrm>
            <a:off x="5601002" y="4819350"/>
            <a:ext cx="3695398" cy="274500"/>
            <a:chOff x="3722577" y="4819350"/>
            <a:chExt cx="3695398" cy="274500"/>
          </a:xfrm>
        </p:grpSpPr>
        <p:sp>
          <p:nvSpPr>
            <p:cNvPr id="261" name="Google Shape;261;p30"/>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62" name="Google Shape;262;p30"/>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63" name="Google Shape;263;p30"/>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a:t>
              </a:r>
              <a:r>
                <a:rPr b="1" lang="en" sz="800">
                  <a:solidFill>
                    <a:schemeClr val="lt1"/>
                  </a:solidFill>
                  <a:latin typeface="Lato"/>
                  <a:ea typeface="Lato"/>
                  <a:cs typeface="Lato"/>
                  <a:sym typeface="Lato"/>
                </a:rPr>
                <a:t>   |   </a:t>
              </a:r>
              <a:r>
                <a:rPr lang="en" sz="800">
                  <a:solidFill>
                    <a:srgbClr val="FFFFFF"/>
                  </a:solidFill>
                  <a:latin typeface="Lato"/>
                  <a:ea typeface="Lato"/>
                  <a:cs typeface="Lato"/>
                  <a:sym typeface="Lato"/>
                </a:rPr>
                <a:t>To Spread the news to multiply it</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pic>
        <p:nvPicPr>
          <p:cNvPr id="264" name="Google Shape;264;p30"/>
          <p:cNvPicPr preferRelativeResize="0"/>
          <p:nvPr/>
        </p:nvPicPr>
        <p:blipFill>
          <a:blip r:embed="rId4">
            <a:alphaModFix/>
          </a:blip>
          <a:stretch>
            <a:fillRect/>
          </a:stretch>
        </p:blipFill>
        <p:spPr>
          <a:xfrm>
            <a:off x="816350" y="136025"/>
            <a:ext cx="2441350" cy="3846525"/>
          </a:xfrm>
          <a:prstGeom prst="rect">
            <a:avLst/>
          </a:prstGeom>
          <a:noFill/>
          <a:ln>
            <a:noFill/>
          </a:ln>
        </p:spPr>
      </p:pic>
      <p:pic>
        <p:nvPicPr>
          <p:cNvPr id="265" name="Google Shape;265;p30"/>
          <p:cNvPicPr preferRelativeResize="0"/>
          <p:nvPr/>
        </p:nvPicPr>
        <p:blipFill>
          <a:blip r:embed="rId5">
            <a:alphaModFix/>
          </a:blip>
          <a:stretch>
            <a:fillRect/>
          </a:stretch>
        </p:blipFill>
        <p:spPr>
          <a:xfrm>
            <a:off x="3463225" y="122525"/>
            <a:ext cx="2482751" cy="3873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grpSp>
        <p:nvGrpSpPr>
          <p:cNvPr id="270" name="Google Shape;270;p31"/>
          <p:cNvGrpSpPr/>
          <p:nvPr/>
        </p:nvGrpSpPr>
        <p:grpSpPr>
          <a:xfrm>
            <a:off x="5134892" y="3656575"/>
            <a:ext cx="4312184" cy="975997"/>
            <a:chOff x="5330350" y="2249838"/>
            <a:chExt cx="3689096" cy="588837"/>
          </a:xfrm>
        </p:grpSpPr>
        <p:sp>
          <p:nvSpPr>
            <p:cNvPr id="271" name="Google Shape;271;p31"/>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txBox="1"/>
            <p:nvPr/>
          </p:nvSpPr>
          <p:spPr>
            <a:xfrm>
              <a:off x="6175746" y="2249838"/>
              <a:ext cx="2843700" cy="446700"/>
            </a:xfrm>
            <a:prstGeom prst="rect">
              <a:avLst/>
            </a:prstGeom>
            <a:noFill/>
            <a:ln>
              <a:noFill/>
            </a:ln>
          </p:spPr>
          <p:txBody>
            <a:bodyPr anchorCtr="0" anchor="t" bIns="91425" lIns="91425" spcFirstLastPara="1" rIns="91425" wrap="square" tIns="91425">
              <a:noAutofit/>
            </a:bodyPr>
            <a:lstStyle/>
            <a:p>
              <a:pPr indent="0" lvl="0" marL="0" marR="457200" rtl="0" algn="l">
                <a:lnSpc>
                  <a:spcPct val="150000"/>
                </a:lnSpc>
                <a:spcBef>
                  <a:spcPts val="1200"/>
                </a:spcBef>
                <a:spcAft>
                  <a:spcPts val="0"/>
                </a:spcAft>
                <a:buNone/>
              </a:pPr>
              <a:r>
                <a:rPr lang="en" sz="800">
                  <a:solidFill>
                    <a:srgbClr val="FFFFFF"/>
                  </a:solidFill>
                </a:rPr>
                <a:t>I</a:t>
              </a:r>
              <a:r>
                <a:rPr lang="en" sz="800">
                  <a:solidFill>
                    <a:srgbClr val="FFFFFF"/>
                  </a:solidFill>
                </a:rPr>
                <a:t>n this module the user can view their favourite News , which will be stored in their browser local storage while they surfing through the different news from different categories and from different domains .</a:t>
              </a:r>
              <a:endParaRPr sz="800">
                <a:solidFill>
                  <a:srgbClr val="FFFFFF"/>
                </a:solidFill>
              </a:endParaRPr>
            </a:p>
            <a:p>
              <a:pPr indent="0" lvl="0" marL="0" marR="457200" rtl="0" algn="l">
                <a:lnSpc>
                  <a:spcPct val="150000"/>
                </a:lnSpc>
                <a:spcBef>
                  <a:spcPts val="1200"/>
                </a:spcBef>
                <a:spcAft>
                  <a:spcPts val="0"/>
                </a:spcAft>
                <a:buNone/>
              </a:pPr>
              <a:r>
                <a:t/>
              </a:r>
              <a:endParaRPr sz="700">
                <a:solidFill>
                  <a:srgbClr val="FFFFFF"/>
                </a:solidFill>
              </a:endParaRPr>
            </a:p>
            <a:p>
              <a:pPr indent="0" lvl="0" marL="0" marR="457200" rtl="0" algn="just">
                <a:lnSpc>
                  <a:spcPct val="100000"/>
                </a:lnSpc>
                <a:spcBef>
                  <a:spcPts val="1200"/>
                </a:spcBef>
                <a:spcAft>
                  <a:spcPts val="0"/>
                </a:spcAft>
                <a:buNone/>
              </a:pPr>
              <a:r>
                <a:t/>
              </a:r>
              <a:endParaRPr sz="700">
                <a:solidFill>
                  <a:srgbClr val="FFFFFF"/>
                </a:solidFill>
              </a:endParaRPr>
            </a:p>
            <a:p>
              <a:pPr indent="0" lvl="0" marL="0" rtl="0" algn="l">
                <a:lnSpc>
                  <a:spcPct val="115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273" name="Google Shape;273;p31"/>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74" name="Google Shape;274;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5" name="Google Shape;275;p31"/>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Favourite </a:t>
            </a:r>
            <a:r>
              <a:rPr lang="en" sz="1400">
                <a:solidFill>
                  <a:srgbClr val="FFFFFF"/>
                </a:solidFill>
              </a:rPr>
              <a:t>Component</a:t>
            </a:r>
            <a:endParaRPr sz="1400">
              <a:solidFill>
                <a:srgbClr val="FFFFFF"/>
              </a:solidFill>
            </a:endParaRPr>
          </a:p>
        </p:txBody>
      </p:sp>
      <p:grpSp>
        <p:nvGrpSpPr>
          <p:cNvPr id="276" name="Google Shape;276;p31"/>
          <p:cNvGrpSpPr/>
          <p:nvPr/>
        </p:nvGrpSpPr>
        <p:grpSpPr>
          <a:xfrm>
            <a:off x="5601002" y="4806950"/>
            <a:ext cx="3821398" cy="274500"/>
            <a:chOff x="3722577" y="4806950"/>
            <a:chExt cx="3821398" cy="274500"/>
          </a:xfrm>
        </p:grpSpPr>
        <p:sp>
          <p:nvSpPr>
            <p:cNvPr id="277" name="Google Shape;277;p31"/>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78" name="Google Shape;278;p31"/>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79" name="Google Shape;279;p31"/>
            <p:cNvSpPr txBox="1"/>
            <p:nvPr/>
          </p:nvSpPr>
          <p:spPr>
            <a:xfrm>
              <a:off x="4054075" y="48069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a:t>
              </a:r>
              <a:r>
                <a:rPr b="1" lang="en" sz="800">
                  <a:solidFill>
                    <a:schemeClr val="lt1"/>
                  </a:solidFill>
                  <a:latin typeface="Lato"/>
                  <a:ea typeface="Lato"/>
                  <a:cs typeface="Lato"/>
                  <a:sym typeface="Lato"/>
                </a:rPr>
                <a:t>   |   </a:t>
              </a:r>
              <a:r>
                <a:rPr lang="en" sz="800">
                  <a:solidFill>
                    <a:srgbClr val="FFFFFF"/>
                  </a:solidFill>
                  <a:latin typeface="Lato"/>
                  <a:ea typeface="Lato"/>
                  <a:cs typeface="Lato"/>
                  <a:sym typeface="Lato"/>
                </a:rPr>
                <a:t>To Spread the news to multiply it</a:t>
              </a:r>
              <a:endParaRPr>
                <a:solidFill>
                  <a:srgbClr val="FFFFFF"/>
                </a:solidFill>
                <a:latin typeface="Lato"/>
                <a:ea typeface="Lato"/>
                <a:cs typeface="Lato"/>
                <a:sym typeface="Lato"/>
              </a:endParaRPr>
            </a:p>
          </p:txBody>
        </p:sp>
      </p:grpSp>
      <p:pic>
        <p:nvPicPr>
          <p:cNvPr id="280" name="Google Shape;280;p31"/>
          <p:cNvPicPr preferRelativeResize="0"/>
          <p:nvPr/>
        </p:nvPicPr>
        <p:blipFill>
          <a:blip r:embed="rId4">
            <a:alphaModFix/>
          </a:blip>
          <a:stretch>
            <a:fillRect/>
          </a:stretch>
        </p:blipFill>
        <p:spPr>
          <a:xfrm>
            <a:off x="1516925" y="92075"/>
            <a:ext cx="7077800" cy="3491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grpSp>
        <p:nvGrpSpPr>
          <p:cNvPr id="285" name="Google Shape;285;p32"/>
          <p:cNvGrpSpPr/>
          <p:nvPr/>
        </p:nvGrpSpPr>
        <p:grpSpPr>
          <a:xfrm>
            <a:off x="5134892" y="3566700"/>
            <a:ext cx="4376833" cy="1065872"/>
            <a:chOff x="5330350" y="2195615"/>
            <a:chExt cx="3744403" cy="643060"/>
          </a:xfrm>
        </p:grpSpPr>
        <p:sp>
          <p:nvSpPr>
            <p:cNvPr id="286" name="Google Shape;286;p32"/>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txBox="1"/>
            <p:nvPr/>
          </p:nvSpPr>
          <p:spPr>
            <a:xfrm>
              <a:off x="6243053" y="2195615"/>
              <a:ext cx="2831700" cy="446700"/>
            </a:xfrm>
            <a:prstGeom prst="rect">
              <a:avLst/>
            </a:prstGeom>
            <a:noFill/>
            <a:ln>
              <a:noFill/>
            </a:ln>
          </p:spPr>
          <p:txBody>
            <a:bodyPr anchorCtr="0" anchor="t" bIns="91425" lIns="91425" spcFirstLastPara="1" rIns="91425" wrap="square" tIns="91425">
              <a:noAutofit/>
            </a:bodyPr>
            <a:lstStyle/>
            <a:p>
              <a:pPr indent="0" lvl="0" marL="0" marR="457200" rtl="0" algn="l">
                <a:lnSpc>
                  <a:spcPct val="150000"/>
                </a:lnSpc>
                <a:spcBef>
                  <a:spcPts val="1200"/>
                </a:spcBef>
                <a:spcAft>
                  <a:spcPts val="0"/>
                </a:spcAft>
                <a:buNone/>
              </a:pPr>
              <a:r>
                <a:rPr lang="en" sz="900">
                  <a:solidFill>
                    <a:srgbClr val="FFFFFF"/>
                  </a:solidFill>
                </a:rPr>
                <a:t>In this module the user can select their favourite country. Which Filters the  country wise domain news,So that the user can view specific country news. </a:t>
              </a:r>
              <a:r>
                <a:rPr lang="en" sz="800">
                  <a:solidFill>
                    <a:srgbClr val="FFFFFF"/>
                  </a:solidFill>
                </a:rPr>
                <a:t>     </a:t>
              </a:r>
              <a:r>
                <a:rPr lang="en" sz="700">
                  <a:solidFill>
                    <a:srgbClr val="FFFFFF"/>
                  </a:solidFill>
                </a:rPr>
                <a:t>                                                </a:t>
              </a:r>
              <a:endParaRPr sz="700">
                <a:solidFill>
                  <a:srgbClr val="FFFFFF"/>
                </a:solidFill>
              </a:endParaRPr>
            </a:p>
            <a:p>
              <a:pPr indent="0" lvl="0" marL="0" marR="457200" rtl="0" algn="just">
                <a:lnSpc>
                  <a:spcPct val="100000"/>
                </a:lnSpc>
                <a:spcBef>
                  <a:spcPts val="1200"/>
                </a:spcBef>
                <a:spcAft>
                  <a:spcPts val="0"/>
                </a:spcAft>
                <a:buNone/>
              </a:pPr>
              <a:r>
                <a:t/>
              </a:r>
              <a:endParaRPr sz="700">
                <a:solidFill>
                  <a:srgbClr val="FFFFFF"/>
                </a:solidFill>
              </a:endParaRPr>
            </a:p>
            <a:p>
              <a:pPr indent="0" lvl="0" marL="0" rtl="0" algn="l">
                <a:lnSpc>
                  <a:spcPct val="115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288" name="Google Shape;288;p32"/>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89" name="Google Shape;289;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90" name="Google Shape;290;p32"/>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Select Countries</a:t>
            </a:r>
            <a:endParaRPr sz="1400">
              <a:solidFill>
                <a:srgbClr val="FFFFFF"/>
              </a:solidFill>
            </a:endParaRPr>
          </a:p>
        </p:txBody>
      </p:sp>
      <p:grpSp>
        <p:nvGrpSpPr>
          <p:cNvPr id="291" name="Google Shape;291;p32"/>
          <p:cNvGrpSpPr/>
          <p:nvPr/>
        </p:nvGrpSpPr>
        <p:grpSpPr>
          <a:xfrm>
            <a:off x="5820314" y="4819350"/>
            <a:ext cx="3656861" cy="274500"/>
            <a:chOff x="3941889" y="4819350"/>
            <a:chExt cx="3656861" cy="274500"/>
          </a:xfrm>
        </p:grpSpPr>
        <p:sp>
          <p:nvSpPr>
            <p:cNvPr id="292" name="Google Shape;292;p32"/>
            <p:cNvSpPr/>
            <p:nvPr/>
          </p:nvSpPr>
          <p:spPr>
            <a:xfrm>
              <a:off x="3941889" y="484160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93" name="Google Shape;293;p32"/>
            <p:cNvPicPr preferRelativeResize="0"/>
            <p:nvPr/>
          </p:nvPicPr>
          <p:blipFill rotWithShape="1">
            <a:blip r:embed="rId3">
              <a:alphaModFix/>
            </a:blip>
            <a:srcRect b="0" l="0" r="0" t="0"/>
            <a:stretch/>
          </p:blipFill>
          <p:spPr>
            <a:xfrm>
              <a:off x="3980419" y="4892385"/>
              <a:ext cx="128438" cy="128438"/>
            </a:xfrm>
            <a:prstGeom prst="rect">
              <a:avLst/>
            </a:prstGeom>
            <a:noFill/>
            <a:ln>
              <a:noFill/>
            </a:ln>
          </p:spPr>
        </p:pic>
        <p:sp>
          <p:nvSpPr>
            <p:cNvPr id="294" name="Google Shape;294;p32"/>
            <p:cNvSpPr txBox="1"/>
            <p:nvPr/>
          </p:nvSpPr>
          <p:spPr>
            <a:xfrm>
              <a:off x="4108850"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a:t>
              </a:r>
              <a:r>
                <a:rPr b="1" lang="en" sz="800">
                  <a:solidFill>
                    <a:schemeClr val="lt1"/>
                  </a:solidFill>
                  <a:latin typeface="Lato"/>
                  <a:ea typeface="Lato"/>
                  <a:cs typeface="Lato"/>
                  <a:sym typeface="Lato"/>
                </a:rPr>
                <a:t>   |   </a:t>
              </a:r>
              <a:r>
                <a:rPr b="1" lang="en" sz="800">
                  <a:solidFill>
                    <a:schemeClr val="lt1"/>
                  </a:solidFill>
                  <a:latin typeface="Lato"/>
                  <a:ea typeface="Lato"/>
                  <a:cs typeface="Lato"/>
                  <a:sym typeface="Lato"/>
                </a:rPr>
                <a:t>To Spread the news to multiply it</a:t>
              </a:r>
              <a:endParaRPr sz="800">
                <a:solidFill>
                  <a:srgbClr val="FFFFFF"/>
                </a:solidFill>
                <a:latin typeface="Lato"/>
                <a:ea typeface="Lato"/>
                <a:cs typeface="Lato"/>
                <a:sym typeface="Lato"/>
              </a:endParaRPr>
            </a:p>
          </p:txBody>
        </p:sp>
      </p:grpSp>
      <p:pic>
        <p:nvPicPr>
          <p:cNvPr id="295" name="Google Shape;295;p32"/>
          <p:cNvPicPr preferRelativeResize="0"/>
          <p:nvPr/>
        </p:nvPicPr>
        <p:blipFill>
          <a:blip r:embed="rId4">
            <a:alphaModFix/>
          </a:blip>
          <a:stretch>
            <a:fillRect/>
          </a:stretch>
        </p:blipFill>
        <p:spPr>
          <a:xfrm>
            <a:off x="252425" y="123825"/>
            <a:ext cx="2619375" cy="2647950"/>
          </a:xfrm>
          <a:prstGeom prst="rect">
            <a:avLst/>
          </a:prstGeom>
          <a:noFill/>
          <a:ln>
            <a:noFill/>
          </a:ln>
        </p:spPr>
      </p:pic>
      <p:pic>
        <p:nvPicPr>
          <p:cNvPr id="296" name="Google Shape;296;p32"/>
          <p:cNvPicPr preferRelativeResize="0"/>
          <p:nvPr/>
        </p:nvPicPr>
        <p:blipFill>
          <a:blip r:embed="rId5">
            <a:alphaModFix/>
          </a:blip>
          <a:stretch>
            <a:fillRect/>
          </a:stretch>
        </p:blipFill>
        <p:spPr>
          <a:xfrm>
            <a:off x="2984050" y="123825"/>
            <a:ext cx="1802375" cy="4311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grpSp>
        <p:nvGrpSpPr>
          <p:cNvPr id="301" name="Google Shape;301;p33"/>
          <p:cNvGrpSpPr/>
          <p:nvPr/>
        </p:nvGrpSpPr>
        <p:grpSpPr>
          <a:xfrm>
            <a:off x="5077033" y="3666125"/>
            <a:ext cx="4529934" cy="1005114"/>
            <a:chOff x="5330350" y="2241317"/>
            <a:chExt cx="3488859" cy="597358"/>
          </a:xfrm>
        </p:grpSpPr>
        <p:sp>
          <p:nvSpPr>
            <p:cNvPr id="302" name="Google Shape;302;p33"/>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nvSpPr>
          <p:spPr>
            <a:xfrm>
              <a:off x="6249109" y="2241317"/>
              <a:ext cx="2570100" cy="446700"/>
            </a:xfrm>
            <a:prstGeom prst="rect">
              <a:avLst/>
            </a:prstGeom>
            <a:noFill/>
            <a:ln>
              <a:noFill/>
            </a:ln>
          </p:spPr>
          <p:txBody>
            <a:bodyPr anchorCtr="0" anchor="t" bIns="91425" lIns="91425" spcFirstLastPara="1" rIns="91425" wrap="square" tIns="91425">
              <a:noAutofit/>
            </a:bodyPr>
            <a:lstStyle/>
            <a:p>
              <a:pPr indent="0" lvl="0" marL="0" marR="457200" rtl="0" algn="l">
                <a:lnSpc>
                  <a:spcPct val="150000"/>
                </a:lnSpc>
                <a:spcBef>
                  <a:spcPts val="1200"/>
                </a:spcBef>
                <a:spcAft>
                  <a:spcPts val="0"/>
                </a:spcAft>
                <a:buNone/>
              </a:pPr>
              <a:r>
                <a:rPr lang="en" sz="900">
                  <a:solidFill>
                    <a:srgbClr val="FFFFFF"/>
                  </a:solidFill>
                </a:rPr>
                <a:t>Domain Search</a:t>
              </a:r>
              <a:r>
                <a:rPr lang="en" sz="800">
                  <a:solidFill>
                    <a:srgbClr val="FFFFFF"/>
                  </a:solidFill>
                </a:rPr>
                <a:t> options are a set of domains offered by News api. They Provide some of top domains in the world so that you can able to see the contents from the top domains web sites without even search them.</a:t>
              </a:r>
              <a:endParaRPr sz="800">
                <a:solidFill>
                  <a:srgbClr val="FFFFFF"/>
                </a:solidFill>
              </a:endParaRPr>
            </a:p>
            <a:p>
              <a:pPr indent="0" lvl="0" marL="0" rtl="0" algn="l">
                <a:lnSpc>
                  <a:spcPct val="150000"/>
                </a:lnSpc>
                <a:spcBef>
                  <a:spcPts val="1200"/>
                </a:spcBef>
                <a:spcAft>
                  <a:spcPts val="0"/>
                </a:spcAft>
                <a:buNone/>
              </a:pPr>
              <a:r>
                <a:t/>
              </a:r>
              <a:endParaRPr sz="800">
                <a:solidFill>
                  <a:srgbClr val="FFFFFF"/>
                </a:solidFill>
              </a:endParaRPr>
            </a:p>
            <a:p>
              <a:pPr indent="0" lvl="0" marL="0" rtl="0" algn="l">
                <a:lnSpc>
                  <a:spcPct val="150000"/>
                </a:lnSpc>
                <a:spcBef>
                  <a:spcPts val="1200"/>
                </a:spcBef>
                <a:spcAft>
                  <a:spcPts val="0"/>
                </a:spcAft>
                <a:buNone/>
              </a:pPr>
              <a:r>
                <a:t/>
              </a:r>
              <a:endParaRPr sz="800"/>
            </a:p>
            <a:p>
              <a:pPr indent="0" lvl="0" marL="0" marR="457200" rtl="0" algn="l">
                <a:lnSpc>
                  <a:spcPct val="150000"/>
                </a:lnSpc>
                <a:spcBef>
                  <a:spcPts val="1200"/>
                </a:spcBef>
                <a:spcAft>
                  <a:spcPts val="0"/>
                </a:spcAft>
                <a:buNone/>
              </a:pPr>
              <a:r>
                <a:rPr lang="en" sz="700">
                  <a:solidFill>
                    <a:srgbClr val="FFFFFF"/>
                  </a:solidFill>
                </a:rPr>
                <a:t>.                                                      </a:t>
              </a:r>
              <a:endParaRPr sz="700">
                <a:solidFill>
                  <a:srgbClr val="FFFFFF"/>
                </a:solidFill>
              </a:endParaRPr>
            </a:p>
            <a:p>
              <a:pPr indent="0" lvl="0" marL="0" marR="457200" rtl="0" algn="just">
                <a:lnSpc>
                  <a:spcPct val="100000"/>
                </a:lnSpc>
                <a:spcBef>
                  <a:spcPts val="1200"/>
                </a:spcBef>
                <a:spcAft>
                  <a:spcPts val="0"/>
                </a:spcAft>
                <a:buNone/>
              </a:pPr>
              <a:r>
                <a:t/>
              </a:r>
              <a:endParaRPr sz="700">
                <a:solidFill>
                  <a:srgbClr val="FFFFFF"/>
                </a:solidFill>
              </a:endParaRPr>
            </a:p>
            <a:p>
              <a:pPr indent="0" lvl="0" marL="0" rtl="0" algn="l">
                <a:lnSpc>
                  <a:spcPct val="115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304" name="Google Shape;304;p33"/>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305" name="Google Shape;305;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6" name="Google Shape;306;p33"/>
          <p:cNvSpPr txBox="1"/>
          <p:nvPr>
            <p:ph idx="4294967295" type="title"/>
          </p:nvPr>
        </p:nvSpPr>
        <p:spPr>
          <a:xfrm>
            <a:off x="427025" y="4748150"/>
            <a:ext cx="31479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Domain Search Component</a:t>
            </a:r>
            <a:endParaRPr sz="1400">
              <a:solidFill>
                <a:srgbClr val="FFFFFF"/>
              </a:solidFill>
            </a:endParaRPr>
          </a:p>
        </p:txBody>
      </p:sp>
      <p:grpSp>
        <p:nvGrpSpPr>
          <p:cNvPr id="307" name="Google Shape;307;p33"/>
          <p:cNvGrpSpPr/>
          <p:nvPr/>
        </p:nvGrpSpPr>
        <p:grpSpPr>
          <a:xfrm>
            <a:off x="5601002" y="4819350"/>
            <a:ext cx="3695398" cy="274500"/>
            <a:chOff x="3722577" y="4819350"/>
            <a:chExt cx="3695398" cy="274500"/>
          </a:xfrm>
        </p:grpSpPr>
        <p:sp>
          <p:nvSpPr>
            <p:cNvPr id="308" name="Google Shape;308;p33"/>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09" name="Google Shape;309;p33"/>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310" name="Google Shape;310;p33"/>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   |   </a:t>
              </a:r>
              <a:r>
                <a:rPr b="1" lang="en" sz="800">
                  <a:solidFill>
                    <a:schemeClr val="lt1"/>
                  </a:solidFill>
                  <a:latin typeface="Lato"/>
                  <a:ea typeface="Lato"/>
                  <a:cs typeface="Lato"/>
                  <a:sym typeface="Lato"/>
                </a:rPr>
                <a:t>To Spread the news to multiply it</a:t>
              </a:r>
              <a:endParaRPr sz="800">
                <a:solidFill>
                  <a:srgbClr val="FFFFFF"/>
                </a:solidFill>
                <a:latin typeface="Lato"/>
                <a:ea typeface="Lato"/>
                <a:cs typeface="Lato"/>
                <a:sym typeface="Lato"/>
              </a:endParaRPr>
            </a:p>
          </p:txBody>
        </p:sp>
      </p:grpSp>
      <p:pic>
        <p:nvPicPr>
          <p:cNvPr id="311" name="Google Shape;311;p33"/>
          <p:cNvPicPr preferRelativeResize="0"/>
          <p:nvPr/>
        </p:nvPicPr>
        <p:blipFill>
          <a:blip r:embed="rId4">
            <a:alphaModFix/>
          </a:blip>
          <a:stretch>
            <a:fillRect/>
          </a:stretch>
        </p:blipFill>
        <p:spPr>
          <a:xfrm>
            <a:off x="323850" y="94525"/>
            <a:ext cx="7323099" cy="36569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grpSp>
        <p:nvGrpSpPr>
          <p:cNvPr id="316" name="Google Shape;316;p34"/>
          <p:cNvGrpSpPr/>
          <p:nvPr/>
        </p:nvGrpSpPr>
        <p:grpSpPr>
          <a:xfrm>
            <a:off x="5134547" y="3608982"/>
            <a:ext cx="3663851" cy="1038402"/>
            <a:chOff x="5330350" y="2221534"/>
            <a:chExt cx="3132300" cy="617141"/>
          </a:xfrm>
        </p:grpSpPr>
        <p:sp>
          <p:nvSpPr>
            <p:cNvPr id="317" name="Google Shape;317;p34"/>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txBox="1"/>
            <p:nvPr/>
          </p:nvSpPr>
          <p:spPr>
            <a:xfrm>
              <a:off x="6278941" y="2221534"/>
              <a:ext cx="2183700" cy="44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800">
                  <a:solidFill>
                    <a:schemeClr val="lt1"/>
                  </a:solidFill>
                </a:rPr>
                <a:t> Categorizing a </a:t>
              </a:r>
              <a:r>
                <a:rPr lang="en" sz="900">
                  <a:solidFill>
                    <a:schemeClr val="lt1"/>
                  </a:solidFill>
                </a:rPr>
                <a:t>news</a:t>
              </a:r>
              <a:r>
                <a:rPr lang="en" sz="800">
                  <a:solidFill>
                    <a:schemeClr val="lt1"/>
                  </a:solidFill>
                </a:rPr>
                <a:t> indirectly assists in shaping the </a:t>
              </a:r>
              <a:r>
                <a:rPr lang="en" sz="900">
                  <a:solidFill>
                    <a:schemeClr val="lt1"/>
                  </a:solidFill>
                </a:rPr>
                <a:t>facts</a:t>
              </a:r>
              <a:r>
                <a:rPr lang="en" sz="800">
                  <a:solidFill>
                    <a:schemeClr val="lt1"/>
                  </a:solidFill>
                </a:rPr>
                <a:t> and the </a:t>
              </a:r>
              <a:r>
                <a:rPr lang="en" sz="900">
                  <a:solidFill>
                    <a:schemeClr val="lt1"/>
                  </a:solidFill>
                </a:rPr>
                <a:t>content</a:t>
              </a:r>
              <a:r>
                <a:rPr lang="en" sz="800">
                  <a:solidFill>
                    <a:schemeClr val="lt1"/>
                  </a:solidFill>
                </a:rPr>
                <a:t> of the </a:t>
              </a:r>
              <a:r>
                <a:rPr lang="en" sz="900">
                  <a:solidFill>
                    <a:schemeClr val="lt1"/>
                  </a:solidFill>
                </a:rPr>
                <a:t>news</a:t>
              </a:r>
              <a:r>
                <a:rPr lang="en" sz="800">
                  <a:solidFill>
                    <a:schemeClr val="lt1"/>
                  </a:solidFill>
                </a:rPr>
                <a:t>.</a:t>
              </a:r>
              <a:r>
                <a:rPr lang="en" sz="900">
                  <a:solidFill>
                    <a:schemeClr val="lt1"/>
                  </a:solidFill>
                </a:rPr>
                <a:t>News</a:t>
              </a:r>
              <a:r>
                <a:rPr lang="en" sz="800">
                  <a:solidFill>
                    <a:schemeClr val="lt1"/>
                  </a:solidFill>
                </a:rPr>
                <a:t> often have </a:t>
              </a:r>
              <a:r>
                <a:rPr lang="en" sz="900">
                  <a:solidFill>
                    <a:schemeClr val="lt1"/>
                  </a:solidFill>
                </a:rPr>
                <a:t>categories</a:t>
              </a:r>
              <a:r>
                <a:rPr lang="en" sz="800">
                  <a:solidFill>
                    <a:schemeClr val="lt1"/>
                  </a:solidFill>
                </a:rPr>
                <a:t> that overlap, such as Technology or Science and </a:t>
              </a:r>
              <a:r>
                <a:rPr lang="en" sz="800">
                  <a:solidFill>
                    <a:schemeClr val="lt1"/>
                  </a:solidFill>
                </a:rPr>
                <a:t>Business</a:t>
              </a:r>
              <a:r>
                <a:rPr lang="en" sz="800">
                  <a:solidFill>
                    <a:schemeClr val="lt1"/>
                  </a:solidFill>
                </a:rPr>
                <a:t> etc</a:t>
              </a:r>
              <a:r>
                <a:rPr lang="en" sz="800"/>
                <a:t>.</a:t>
              </a:r>
              <a:endParaRPr sz="800"/>
            </a:p>
            <a:p>
              <a:pPr indent="0" lvl="0" marL="0" rtl="0" algn="l">
                <a:lnSpc>
                  <a:spcPct val="150000"/>
                </a:lnSpc>
                <a:spcBef>
                  <a:spcPts val="1200"/>
                </a:spcBef>
                <a:spcAft>
                  <a:spcPts val="0"/>
                </a:spcAft>
                <a:buNone/>
              </a:pPr>
              <a:r>
                <a:t/>
              </a:r>
              <a:endParaRPr sz="800"/>
            </a:p>
            <a:p>
              <a:pPr indent="0" lvl="0" marL="0" marR="457200" rtl="0" algn="l">
                <a:lnSpc>
                  <a:spcPct val="150000"/>
                </a:lnSpc>
                <a:spcBef>
                  <a:spcPts val="1200"/>
                </a:spcBef>
                <a:spcAft>
                  <a:spcPts val="0"/>
                </a:spcAft>
                <a:buNone/>
              </a:pPr>
              <a:r>
                <a:rPr lang="en" sz="700">
                  <a:solidFill>
                    <a:srgbClr val="FFFFFF"/>
                  </a:solidFill>
                </a:rPr>
                <a:t>.                                                      </a:t>
              </a:r>
              <a:endParaRPr sz="700">
                <a:solidFill>
                  <a:srgbClr val="FFFFFF"/>
                </a:solidFill>
              </a:endParaRPr>
            </a:p>
            <a:p>
              <a:pPr indent="0" lvl="0" marL="0" marR="457200" rtl="0" algn="just">
                <a:lnSpc>
                  <a:spcPct val="100000"/>
                </a:lnSpc>
                <a:spcBef>
                  <a:spcPts val="1200"/>
                </a:spcBef>
                <a:spcAft>
                  <a:spcPts val="0"/>
                </a:spcAft>
                <a:buNone/>
              </a:pPr>
              <a:r>
                <a:t/>
              </a:r>
              <a:endParaRPr sz="700">
                <a:solidFill>
                  <a:srgbClr val="FFFFFF"/>
                </a:solidFill>
              </a:endParaRPr>
            </a:p>
            <a:p>
              <a:pPr indent="0" lvl="0" marL="0" rtl="0" algn="l">
                <a:lnSpc>
                  <a:spcPct val="115000"/>
                </a:lnSpc>
                <a:spcBef>
                  <a:spcPts val="0"/>
                </a:spcBef>
                <a:spcAft>
                  <a:spcPts val="1000"/>
                </a:spcAft>
                <a:buNone/>
              </a:pPr>
              <a:r>
                <a:t/>
              </a:r>
              <a:endParaRPr sz="1200">
                <a:solidFill>
                  <a:srgbClr val="FFFFFF"/>
                </a:solidFill>
                <a:latin typeface="Lato"/>
                <a:ea typeface="Lato"/>
                <a:cs typeface="Lato"/>
                <a:sym typeface="Lato"/>
              </a:endParaRPr>
            </a:p>
          </p:txBody>
        </p:sp>
        <p:cxnSp>
          <p:nvCxnSpPr>
            <p:cNvPr id="319" name="Google Shape;319;p34"/>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320" name="Google Shape;320;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1" name="Google Shape;321;p34"/>
          <p:cNvSpPr txBox="1"/>
          <p:nvPr>
            <p:ph idx="4294967295" type="title"/>
          </p:nvPr>
        </p:nvSpPr>
        <p:spPr>
          <a:xfrm>
            <a:off x="527400" y="4748150"/>
            <a:ext cx="17397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Select Categories</a:t>
            </a:r>
            <a:endParaRPr sz="1400">
              <a:solidFill>
                <a:srgbClr val="FFFFFF"/>
              </a:solidFill>
            </a:endParaRPr>
          </a:p>
        </p:txBody>
      </p:sp>
      <p:grpSp>
        <p:nvGrpSpPr>
          <p:cNvPr id="322" name="Google Shape;322;p34"/>
          <p:cNvGrpSpPr/>
          <p:nvPr/>
        </p:nvGrpSpPr>
        <p:grpSpPr>
          <a:xfrm>
            <a:off x="6198052" y="4843825"/>
            <a:ext cx="3695398" cy="274500"/>
            <a:chOff x="3722577" y="4882175"/>
            <a:chExt cx="3695398" cy="274500"/>
          </a:xfrm>
        </p:grpSpPr>
        <p:sp>
          <p:nvSpPr>
            <p:cNvPr id="323" name="Google Shape;323;p34"/>
            <p:cNvSpPr/>
            <p:nvPr/>
          </p:nvSpPr>
          <p:spPr>
            <a:xfrm>
              <a:off x="3722577" y="4898013"/>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24" name="Google Shape;324;p34"/>
            <p:cNvPicPr preferRelativeResize="0"/>
            <p:nvPr/>
          </p:nvPicPr>
          <p:blipFill rotWithShape="1">
            <a:blip r:embed="rId3">
              <a:alphaModFix/>
            </a:blip>
            <a:srcRect b="0" l="0" r="0" t="0"/>
            <a:stretch/>
          </p:blipFill>
          <p:spPr>
            <a:xfrm>
              <a:off x="3761106" y="4936398"/>
              <a:ext cx="128438" cy="128438"/>
            </a:xfrm>
            <a:prstGeom prst="rect">
              <a:avLst/>
            </a:prstGeom>
            <a:noFill/>
            <a:ln>
              <a:noFill/>
            </a:ln>
          </p:spPr>
        </p:pic>
        <p:sp>
          <p:nvSpPr>
            <p:cNvPr id="325" name="Google Shape;325;p34"/>
            <p:cNvSpPr txBox="1"/>
            <p:nvPr/>
          </p:nvSpPr>
          <p:spPr>
            <a:xfrm>
              <a:off x="3928075" y="4882175"/>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   |   </a:t>
              </a:r>
              <a:r>
                <a:rPr b="1" lang="en" sz="800">
                  <a:solidFill>
                    <a:schemeClr val="lt1"/>
                  </a:solidFill>
                  <a:latin typeface="Lato"/>
                  <a:ea typeface="Lato"/>
                  <a:cs typeface="Lato"/>
                  <a:sym typeface="Lato"/>
                </a:rPr>
                <a:t>To Spread the news to multiply it</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pic>
        <p:nvPicPr>
          <p:cNvPr id="326" name="Google Shape;326;p34"/>
          <p:cNvPicPr preferRelativeResize="0"/>
          <p:nvPr/>
        </p:nvPicPr>
        <p:blipFill>
          <a:blip r:embed="rId4">
            <a:alphaModFix/>
          </a:blip>
          <a:stretch>
            <a:fillRect/>
          </a:stretch>
        </p:blipFill>
        <p:spPr>
          <a:xfrm>
            <a:off x="2997025" y="66900"/>
            <a:ext cx="2105011" cy="444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DIAGRAM</a:t>
            </a:r>
            <a:endParaRPr/>
          </a:p>
        </p:txBody>
      </p:sp>
      <p:sp>
        <p:nvSpPr>
          <p:cNvPr id="332" name="Google Shape;332;p35"/>
          <p:cNvSpPr txBox="1"/>
          <p:nvPr/>
        </p:nvSpPr>
        <p:spPr>
          <a:xfrm>
            <a:off x="1657900" y="2177250"/>
            <a:ext cx="6801300" cy="1200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800"/>
              </a:spcAft>
              <a:buNone/>
            </a:pPr>
            <a:r>
              <a:rPr lang="en" sz="2200">
                <a:solidFill>
                  <a:schemeClr val="lt1"/>
                </a:solidFill>
                <a:latin typeface="Lato"/>
                <a:ea typeface="Lato"/>
                <a:cs typeface="Lato"/>
                <a:sym typeface="Lato"/>
              </a:rPr>
              <a:t>A </a:t>
            </a:r>
            <a:r>
              <a:rPr lang="en" sz="2200">
                <a:solidFill>
                  <a:schemeClr val="lt1"/>
                </a:solidFill>
                <a:latin typeface="Lato"/>
                <a:ea typeface="Lato"/>
                <a:cs typeface="Lato"/>
                <a:sym typeface="Lato"/>
              </a:rPr>
              <a:t>data</a:t>
            </a:r>
            <a:r>
              <a:rPr lang="en" sz="2200">
                <a:solidFill>
                  <a:schemeClr val="lt1"/>
                </a:solidFill>
                <a:latin typeface="Lato"/>
                <a:ea typeface="Lato"/>
                <a:cs typeface="Lato"/>
                <a:sym typeface="Lato"/>
              </a:rPr>
              <a:t> flow diagram shows the way information flows through a process or system.</a:t>
            </a:r>
            <a:endParaRPr sz="22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7" name="Shape 147"/>
        <p:cNvGrpSpPr/>
        <p:nvPr/>
      </p:nvGrpSpPr>
      <p:grpSpPr>
        <a:xfrm>
          <a:off x="0" y="0"/>
          <a:ext cx="0" cy="0"/>
          <a:chOff x="0" y="0"/>
          <a:chExt cx="0" cy="0"/>
        </a:xfrm>
      </p:grpSpPr>
      <p:sp>
        <p:nvSpPr>
          <p:cNvPr id="148" name="Google Shape;148;p18"/>
          <p:cNvSpPr txBox="1"/>
          <p:nvPr>
            <p:ph idx="4294967295" type="subTitle"/>
          </p:nvPr>
        </p:nvSpPr>
        <p:spPr>
          <a:xfrm>
            <a:off x="3589350" y="421175"/>
            <a:ext cx="5033700" cy="4208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 Rapid News web-app is an web-app for reading global news  </a:t>
            </a:r>
            <a:endParaRPr sz="1600">
              <a:solidFill>
                <a:srgbClr val="FFFFFF"/>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 At this web-app, we will able to read the global news in short feeds .</a:t>
            </a:r>
            <a:endParaRPr sz="1600">
              <a:solidFill>
                <a:srgbClr val="FFFFFF"/>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 The primary goal of the web-app is for offering global </a:t>
            </a:r>
            <a:r>
              <a:rPr lang="en" sz="1700">
                <a:solidFill>
                  <a:schemeClr val="lt1"/>
                </a:solidFill>
                <a:latin typeface="Times New Roman"/>
                <a:ea typeface="Times New Roman"/>
                <a:cs typeface="Times New Roman"/>
                <a:sym typeface="Times New Roman"/>
              </a:rPr>
              <a:t>news</a:t>
            </a:r>
            <a:r>
              <a:rPr lang="en" sz="1600">
                <a:solidFill>
                  <a:schemeClr val="lt1"/>
                </a:solidFill>
                <a:latin typeface="Times New Roman"/>
                <a:ea typeface="Times New Roman"/>
                <a:cs typeface="Times New Roman"/>
                <a:sym typeface="Times New Roman"/>
              </a:rPr>
              <a:t> from a different countries and domains.</a:t>
            </a:r>
            <a:endParaRPr sz="1600">
              <a:solidFill>
                <a:schemeClr val="lt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lt1"/>
              </a:buClr>
              <a:buSzPts val="1600"/>
              <a:buFont typeface="Times New Roman"/>
              <a:buChar char="➔"/>
            </a:pPr>
            <a:r>
              <a:rPr lang="en" sz="1500">
                <a:solidFill>
                  <a:schemeClr val="lt1"/>
                </a:solidFill>
                <a:latin typeface="Times New Roman"/>
                <a:ea typeface="Times New Roman"/>
                <a:cs typeface="Times New Roman"/>
                <a:sym typeface="Times New Roman"/>
              </a:rPr>
              <a:t>Today Many people don’t have time to go through long news articles everyday. So we cut the clutter and deliver them, in 60-word shorts. Short news for the </a:t>
            </a:r>
            <a:r>
              <a:rPr lang="en" sz="1600">
                <a:solidFill>
                  <a:schemeClr val="lt1"/>
                </a:solidFill>
                <a:latin typeface="Times New Roman"/>
                <a:ea typeface="Times New Roman"/>
                <a:cs typeface="Times New Roman"/>
                <a:sym typeface="Times New Roman"/>
              </a:rPr>
              <a:t>future</a:t>
            </a:r>
            <a:r>
              <a:rPr lang="en" sz="1500">
                <a:solidFill>
                  <a:schemeClr val="lt1"/>
                </a:solidFill>
                <a:latin typeface="Times New Roman"/>
                <a:ea typeface="Times New Roman"/>
                <a:cs typeface="Times New Roman"/>
                <a:sym typeface="Times New Roman"/>
              </a:rPr>
              <a:t> generation.</a:t>
            </a:r>
            <a:endParaRPr sz="1500">
              <a:solidFill>
                <a:schemeClr val="lt1"/>
              </a:solidFill>
              <a:latin typeface="Times New Roman"/>
              <a:ea typeface="Times New Roman"/>
              <a:cs typeface="Times New Roman"/>
              <a:sym typeface="Times New Roman"/>
            </a:endParaRPr>
          </a:p>
          <a:p>
            <a:pPr indent="0" lvl="0" marL="457200" rtl="0" algn="l">
              <a:lnSpc>
                <a:spcPct val="100000"/>
              </a:lnSpc>
              <a:spcBef>
                <a:spcPts val="0"/>
              </a:spcBef>
              <a:spcAft>
                <a:spcPts val="1600"/>
              </a:spcAft>
              <a:buNone/>
            </a:pPr>
            <a:r>
              <a:t/>
            </a:r>
            <a:endParaRPr sz="1600">
              <a:solidFill>
                <a:srgbClr val="FFFFFF"/>
              </a:solidFill>
              <a:latin typeface="Times New Roman"/>
              <a:ea typeface="Times New Roman"/>
              <a:cs typeface="Times New Roman"/>
              <a:sym typeface="Times New Roman"/>
            </a:endParaRPr>
          </a:p>
        </p:txBody>
      </p:sp>
      <p:sp>
        <p:nvSpPr>
          <p:cNvPr id="149" name="Google Shape;149;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3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8" name="Google Shape;338;p36"/>
          <p:cNvSpPr txBox="1"/>
          <p:nvPr>
            <p:ph idx="4294967295" type="title"/>
          </p:nvPr>
        </p:nvSpPr>
        <p:spPr>
          <a:xfrm>
            <a:off x="427025" y="4748150"/>
            <a:ext cx="19341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Data Flow Diagram</a:t>
            </a:r>
            <a:endParaRPr sz="1400">
              <a:solidFill>
                <a:srgbClr val="FFFFFF"/>
              </a:solidFill>
            </a:endParaRPr>
          </a:p>
        </p:txBody>
      </p:sp>
      <p:grpSp>
        <p:nvGrpSpPr>
          <p:cNvPr id="339" name="Google Shape;339;p36"/>
          <p:cNvGrpSpPr/>
          <p:nvPr/>
        </p:nvGrpSpPr>
        <p:grpSpPr>
          <a:xfrm>
            <a:off x="5725789" y="4809900"/>
            <a:ext cx="3656848" cy="274500"/>
            <a:chOff x="3847364" y="4809900"/>
            <a:chExt cx="3656848" cy="274500"/>
          </a:xfrm>
        </p:grpSpPr>
        <p:sp>
          <p:nvSpPr>
            <p:cNvPr id="340" name="Google Shape;340;p36"/>
            <p:cNvSpPr/>
            <p:nvPr/>
          </p:nvSpPr>
          <p:spPr>
            <a:xfrm>
              <a:off x="3847364" y="48426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41" name="Google Shape;341;p36"/>
            <p:cNvPicPr preferRelativeResize="0"/>
            <p:nvPr/>
          </p:nvPicPr>
          <p:blipFill rotWithShape="1">
            <a:blip r:embed="rId3">
              <a:alphaModFix/>
            </a:blip>
            <a:srcRect b="0" l="0" r="0" t="0"/>
            <a:stretch/>
          </p:blipFill>
          <p:spPr>
            <a:xfrm>
              <a:off x="3885894" y="4882935"/>
              <a:ext cx="128438" cy="128438"/>
            </a:xfrm>
            <a:prstGeom prst="rect">
              <a:avLst/>
            </a:prstGeom>
            <a:noFill/>
            <a:ln>
              <a:noFill/>
            </a:ln>
          </p:spPr>
        </p:pic>
        <p:sp>
          <p:nvSpPr>
            <p:cNvPr id="342" name="Google Shape;342;p36"/>
            <p:cNvSpPr txBox="1"/>
            <p:nvPr/>
          </p:nvSpPr>
          <p:spPr>
            <a:xfrm>
              <a:off x="4014313" y="480990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   |</a:t>
              </a:r>
              <a:r>
                <a:rPr b="1" lang="en" sz="800">
                  <a:solidFill>
                    <a:schemeClr val="lt1"/>
                  </a:solidFill>
                  <a:latin typeface="Lato"/>
                  <a:ea typeface="Lato"/>
                  <a:cs typeface="Lato"/>
                  <a:sym typeface="Lato"/>
                </a:rPr>
                <a:t>  To Spread the news to </a:t>
              </a:r>
              <a:r>
                <a:rPr b="1" lang="en" sz="800">
                  <a:solidFill>
                    <a:schemeClr val="lt1"/>
                  </a:solidFill>
                  <a:latin typeface="Lato"/>
                  <a:ea typeface="Lato"/>
                  <a:cs typeface="Lato"/>
                  <a:sym typeface="Lato"/>
                </a:rPr>
                <a:t>multiply</a:t>
              </a:r>
              <a:r>
                <a:rPr b="1" lang="en" sz="800">
                  <a:solidFill>
                    <a:schemeClr val="lt1"/>
                  </a:solidFill>
                  <a:latin typeface="Lato"/>
                  <a:ea typeface="Lato"/>
                  <a:cs typeface="Lato"/>
                  <a:sym typeface="Lato"/>
                </a:rPr>
                <a:t> it</a:t>
              </a:r>
              <a:endParaRPr b="1" sz="800">
                <a:solidFill>
                  <a:schemeClr val="lt1"/>
                </a:solidFill>
                <a:latin typeface="Lato"/>
                <a:ea typeface="Lato"/>
                <a:cs typeface="Lato"/>
                <a:sym typeface="Lato"/>
              </a:endParaRPr>
            </a:p>
          </p:txBody>
        </p:sp>
      </p:grpSp>
      <p:pic>
        <p:nvPicPr>
          <p:cNvPr id="343" name="Google Shape;343;p36"/>
          <p:cNvPicPr preferRelativeResize="0"/>
          <p:nvPr/>
        </p:nvPicPr>
        <p:blipFill>
          <a:blip r:embed="rId4">
            <a:alphaModFix/>
          </a:blip>
          <a:stretch>
            <a:fillRect/>
          </a:stretch>
        </p:blipFill>
        <p:spPr>
          <a:xfrm>
            <a:off x="743400" y="954350"/>
            <a:ext cx="7504275" cy="2873125"/>
          </a:xfrm>
          <a:prstGeom prst="rect">
            <a:avLst/>
          </a:prstGeom>
          <a:noFill/>
          <a:ln>
            <a:noFill/>
          </a:ln>
        </p:spPr>
      </p:pic>
      <p:sp>
        <p:nvSpPr>
          <p:cNvPr id="344" name="Google Shape;344;p36"/>
          <p:cNvSpPr txBox="1"/>
          <p:nvPr/>
        </p:nvSpPr>
        <p:spPr>
          <a:xfrm>
            <a:off x="884050" y="180825"/>
            <a:ext cx="1934100" cy="354000"/>
          </a:xfrm>
          <a:prstGeom prst="rect">
            <a:avLst/>
          </a:prstGeom>
          <a:noFill/>
          <a:ln>
            <a:noFill/>
          </a:ln>
        </p:spPr>
        <p:txBody>
          <a:bodyPr anchorCtr="0" anchor="t" bIns="91425" lIns="91425" spcFirstLastPara="1" rIns="91425" wrap="square" tIns="91425">
            <a:spAutoFit/>
          </a:bodyPr>
          <a:lstStyle/>
          <a:p>
            <a:pPr indent="0" lvl="0" marL="114300" rtl="0" algn="l">
              <a:lnSpc>
                <a:spcPct val="115000"/>
              </a:lnSpc>
              <a:spcBef>
                <a:spcPts val="1200"/>
              </a:spcBef>
              <a:spcAft>
                <a:spcPts val="1200"/>
              </a:spcAft>
              <a:buNone/>
            </a:pPr>
            <a:r>
              <a:rPr b="1" lang="en" sz="1100"/>
              <a:t>DFD LEVEL-0</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50" name="Google Shape;350;p37"/>
          <p:cNvSpPr txBox="1"/>
          <p:nvPr>
            <p:ph idx="4294967295" type="title"/>
          </p:nvPr>
        </p:nvSpPr>
        <p:spPr>
          <a:xfrm>
            <a:off x="427025" y="4748150"/>
            <a:ext cx="19341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Data Flow Diagram</a:t>
            </a:r>
            <a:endParaRPr sz="1400">
              <a:solidFill>
                <a:srgbClr val="FFFFFF"/>
              </a:solidFill>
            </a:endParaRPr>
          </a:p>
        </p:txBody>
      </p:sp>
      <p:grpSp>
        <p:nvGrpSpPr>
          <p:cNvPr id="351" name="Google Shape;351;p37"/>
          <p:cNvGrpSpPr/>
          <p:nvPr/>
        </p:nvGrpSpPr>
        <p:grpSpPr>
          <a:xfrm>
            <a:off x="5725789" y="4809900"/>
            <a:ext cx="3656848" cy="274500"/>
            <a:chOff x="3847364" y="4809900"/>
            <a:chExt cx="3656848" cy="274500"/>
          </a:xfrm>
        </p:grpSpPr>
        <p:sp>
          <p:nvSpPr>
            <p:cNvPr id="352" name="Google Shape;352;p37"/>
            <p:cNvSpPr/>
            <p:nvPr/>
          </p:nvSpPr>
          <p:spPr>
            <a:xfrm>
              <a:off x="3847364" y="48426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53" name="Google Shape;353;p37"/>
            <p:cNvPicPr preferRelativeResize="0"/>
            <p:nvPr/>
          </p:nvPicPr>
          <p:blipFill rotWithShape="1">
            <a:blip r:embed="rId3">
              <a:alphaModFix/>
            </a:blip>
            <a:srcRect b="0" l="0" r="0" t="0"/>
            <a:stretch/>
          </p:blipFill>
          <p:spPr>
            <a:xfrm>
              <a:off x="3885894" y="4882935"/>
              <a:ext cx="128438" cy="128438"/>
            </a:xfrm>
            <a:prstGeom prst="rect">
              <a:avLst/>
            </a:prstGeom>
            <a:noFill/>
            <a:ln>
              <a:noFill/>
            </a:ln>
          </p:spPr>
        </p:pic>
        <p:sp>
          <p:nvSpPr>
            <p:cNvPr id="354" name="Google Shape;354;p37"/>
            <p:cNvSpPr txBox="1"/>
            <p:nvPr/>
          </p:nvSpPr>
          <p:spPr>
            <a:xfrm>
              <a:off x="4014313" y="480990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Rapid News   |  To Spread the news to multiply it</a:t>
              </a:r>
              <a:endParaRPr b="1" sz="800">
                <a:solidFill>
                  <a:schemeClr val="lt1"/>
                </a:solidFill>
                <a:latin typeface="Lato"/>
                <a:ea typeface="Lato"/>
                <a:cs typeface="Lato"/>
                <a:sym typeface="Lato"/>
              </a:endParaRPr>
            </a:p>
          </p:txBody>
        </p:sp>
      </p:grpSp>
      <p:pic>
        <p:nvPicPr>
          <p:cNvPr id="355" name="Google Shape;355;p37"/>
          <p:cNvPicPr preferRelativeResize="0"/>
          <p:nvPr/>
        </p:nvPicPr>
        <p:blipFill>
          <a:blip r:embed="rId4">
            <a:alphaModFix/>
          </a:blip>
          <a:stretch>
            <a:fillRect/>
          </a:stretch>
        </p:blipFill>
        <p:spPr>
          <a:xfrm>
            <a:off x="743400" y="954350"/>
            <a:ext cx="7504275" cy="2873125"/>
          </a:xfrm>
          <a:prstGeom prst="rect">
            <a:avLst/>
          </a:prstGeom>
          <a:noFill/>
          <a:ln>
            <a:noFill/>
          </a:ln>
        </p:spPr>
      </p:pic>
      <p:pic>
        <p:nvPicPr>
          <p:cNvPr id="356" name="Google Shape;356;p37"/>
          <p:cNvPicPr preferRelativeResize="0"/>
          <p:nvPr/>
        </p:nvPicPr>
        <p:blipFill>
          <a:blip r:embed="rId5">
            <a:alphaModFix/>
          </a:blip>
          <a:stretch>
            <a:fillRect/>
          </a:stretch>
        </p:blipFill>
        <p:spPr>
          <a:xfrm>
            <a:off x="280563" y="684300"/>
            <a:ext cx="8429951" cy="3670926"/>
          </a:xfrm>
          <a:prstGeom prst="rect">
            <a:avLst/>
          </a:prstGeom>
          <a:noFill/>
          <a:ln>
            <a:noFill/>
          </a:ln>
        </p:spPr>
      </p:pic>
      <p:sp>
        <p:nvSpPr>
          <p:cNvPr id="357" name="Google Shape;357;p37"/>
          <p:cNvSpPr txBox="1"/>
          <p:nvPr/>
        </p:nvSpPr>
        <p:spPr>
          <a:xfrm>
            <a:off x="612800" y="180825"/>
            <a:ext cx="2049300" cy="354000"/>
          </a:xfrm>
          <a:prstGeom prst="rect">
            <a:avLst/>
          </a:prstGeom>
          <a:noFill/>
          <a:ln>
            <a:noFill/>
          </a:ln>
        </p:spPr>
        <p:txBody>
          <a:bodyPr anchorCtr="0" anchor="t" bIns="91425" lIns="91425" spcFirstLastPara="1" rIns="91425" wrap="square" tIns="91425">
            <a:spAutoFit/>
          </a:bodyPr>
          <a:lstStyle/>
          <a:p>
            <a:pPr indent="0" lvl="0" marL="114300" rtl="0" algn="l">
              <a:lnSpc>
                <a:spcPct val="115000"/>
              </a:lnSpc>
              <a:spcBef>
                <a:spcPts val="1200"/>
              </a:spcBef>
              <a:spcAft>
                <a:spcPts val="1200"/>
              </a:spcAft>
              <a:buNone/>
            </a:pPr>
            <a:r>
              <a:rPr b="1" lang="en" sz="1100"/>
              <a:t>DFD LEVEL-1</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type="title"/>
          </p:nvPr>
        </p:nvSpPr>
        <p:spPr>
          <a:xfrm>
            <a:off x="537725" y="1274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for Future Enhancement</a:t>
            </a:r>
            <a:r>
              <a:rPr lang="en"/>
              <a:t>:-</a:t>
            </a:r>
            <a:endParaRPr sz="3000"/>
          </a:p>
        </p:txBody>
      </p:sp>
      <p:sp>
        <p:nvSpPr>
          <p:cNvPr id="363" name="Google Shape;363;p38"/>
          <p:cNvSpPr txBox="1"/>
          <p:nvPr>
            <p:ph idx="1" type="body"/>
          </p:nvPr>
        </p:nvSpPr>
        <p:spPr>
          <a:xfrm>
            <a:off x="729450" y="2078875"/>
            <a:ext cx="7812300" cy="226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chemeClr val="dk2"/>
              </a:buClr>
              <a:buSzPts val="1800"/>
              <a:buFont typeface="Poppins SemiBold"/>
              <a:buChar char="➔"/>
            </a:pPr>
            <a:r>
              <a:rPr lang="en" sz="1500">
                <a:solidFill>
                  <a:schemeClr val="dk2"/>
                </a:solidFill>
                <a:latin typeface="Poppins SemiBold"/>
                <a:ea typeface="Poppins SemiBold"/>
                <a:cs typeface="Poppins SemiBold"/>
                <a:sym typeface="Poppins SemiBold"/>
              </a:rPr>
              <a:t> In Future the likes and dislikes of every users can obtain and present it for everyone.</a:t>
            </a:r>
            <a:endParaRPr sz="1500">
              <a:solidFill>
                <a:schemeClr val="dk2"/>
              </a:solidFill>
              <a:latin typeface="Poppins SemiBold"/>
              <a:ea typeface="Poppins SemiBold"/>
              <a:cs typeface="Poppins SemiBold"/>
              <a:sym typeface="Poppins SemiBold"/>
            </a:endParaRPr>
          </a:p>
          <a:p>
            <a:pPr indent="-342900" lvl="0" marL="457200" rtl="0" algn="just">
              <a:lnSpc>
                <a:spcPct val="150000"/>
              </a:lnSpc>
              <a:spcBef>
                <a:spcPts val="0"/>
              </a:spcBef>
              <a:spcAft>
                <a:spcPts val="0"/>
              </a:spcAft>
              <a:buClr>
                <a:schemeClr val="dk2"/>
              </a:buClr>
              <a:buSzPts val="1800"/>
              <a:buFont typeface="Poppins SemiBold"/>
              <a:buChar char="➔"/>
            </a:pPr>
            <a:r>
              <a:rPr lang="en" sz="1500">
                <a:solidFill>
                  <a:schemeClr val="dk2"/>
                </a:solidFill>
                <a:latin typeface="Poppins SemiBold"/>
                <a:ea typeface="Poppins SemiBold"/>
                <a:cs typeface="Poppins SemiBold"/>
                <a:sym typeface="Poppins SemiBold"/>
              </a:rPr>
              <a:t>Also there will be the comments section so that the user can able to share their thoughts.</a:t>
            </a:r>
            <a:endParaRPr sz="1500">
              <a:solidFill>
                <a:schemeClr val="dk2"/>
              </a:solidFill>
              <a:latin typeface="Poppins SemiBold"/>
              <a:ea typeface="Poppins SemiBold"/>
              <a:cs typeface="Poppins SemiBold"/>
              <a:sym typeface="Poppins SemiBold"/>
            </a:endParaRPr>
          </a:p>
          <a:p>
            <a:pPr indent="-323850" lvl="0" marL="457200" rtl="0" algn="just">
              <a:lnSpc>
                <a:spcPct val="150000"/>
              </a:lnSpc>
              <a:spcBef>
                <a:spcPts val="0"/>
              </a:spcBef>
              <a:spcAft>
                <a:spcPts val="0"/>
              </a:spcAft>
              <a:buClr>
                <a:schemeClr val="dk2"/>
              </a:buClr>
              <a:buSzPts val="1500"/>
              <a:buFont typeface="Poppins SemiBold"/>
              <a:buChar char="➔"/>
            </a:pPr>
            <a:r>
              <a:rPr lang="en" sz="1500">
                <a:solidFill>
                  <a:schemeClr val="dk2"/>
                </a:solidFill>
                <a:latin typeface="Poppins SemiBold"/>
                <a:ea typeface="Poppins SemiBold"/>
                <a:cs typeface="Poppins SemiBold"/>
                <a:sym typeface="Poppins SemiBold"/>
              </a:rPr>
              <a:t>There will be a forum so that the people can post questions ,ideas and thoughts.</a:t>
            </a:r>
            <a:endParaRPr sz="1500">
              <a:solidFill>
                <a:schemeClr val="dk2"/>
              </a:solidFill>
              <a:latin typeface="Poppins SemiBold"/>
              <a:ea typeface="Poppins SemiBold"/>
              <a:cs typeface="Poppins SemiBold"/>
              <a:sym typeface="Poppins SemiBold"/>
            </a:endParaRPr>
          </a:p>
          <a:p>
            <a:pPr indent="-323850" lvl="0" marL="457200" rtl="0" algn="just">
              <a:lnSpc>
                <a:spcPct val="150000"/>
              </a:lnSpc>
              <a:spcBef>
                <a:spcPts val="0"/>
              </a:spcBef>
              <a:spcAft>
                <a:spcPts val="0"/>
              </a:spcAft>
              <a:buClr>
                <a:schemeClr val="dk2"/>
              </a:buClr>
              <a:buSzPts val="1500"/>
              <a:buFont typeface="Poppins SemiBold"/>
              <a:buChar char="➔"/>
            </a:pPr>
            <a:r>
              <a:rPr lang="en" sz="1500">
                <a:solidFill>
                  <a:schemeClr val="dk2"/>
                </a:solidFill>
                <a:latin typeface="Poppins SemiBold"/>
                <a:ea typeface="Poppins SemiBold"/>
                <a:cs typeface="Poppins SemiBold"/>
                <a:sym typeface="Poppins SemiBold"/>
              </a:rPr>
              <a:t>There will be also a login system for the users to maintain their own stuff .</a:t>
            </a:r>
            <a:endParaRPr sz="1500">
              <a:solidFill>
                <a:schemeClr val="dk2"/>
              </a:solidFill>
              <a:latin typeface="Poppins SemiBold"/>
              <a:ea typeface="Poppins SemiBold"/>
              <a:cs typeface="Poppins SemiBold"/>
              <a:sym typeface="Poppins SemiBold"/>
            </a:endParaRPr>
          </a:p>
          <a:p>
            <a:pPr indent="0" lvl="0" marL="457200" rtl="0" algn="l">
              <a:spcBef>
                <a:spcPts val="0"/>
              </a:spcBef>
              <a:spcAft>
                <a:spcPts val="10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537725" y="1274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sz="3000"/>
          </a:p>
        </p:txBody>
      </p:sp>
      <p:sp>
        <p:nvSpPr>
          <p:cNvPr id="369" name="Google Shape;369;p39"/>
          <p:cNvSpPr txBox="1"/>
          <p:nvPr>
            <p:ph idx="1" type="body"/>
          </p:nvPr>
        </p:nvSpPr>
        <p:spPr>
          <a:xfrm>
            <a:off x="729450" y="2078875"/>
            <a:ext cx="78123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2"/>
              </a:buClr>
              <a:buSzPts val="1300"/>
              <a:buFont typeface="Poppins SemiBold"/>
              <a:buChar char="➔"/>
            </a:pPr>
            <a:r>
              <a:rPr lang="en" sz="1400">
                <a:solidFill>
                  <a:schemeClr val="dk2"/>
                </a:solidFill>
                <a:latin typeface="Poppins SemiBold"/>
                <a:ea typeface="Poppins SemiBold"/>
                <a:cs typeface="Poppins SemiBold"/>
                <a:sym typeface="Poppins SemiBold"/>
              </a:rPr>
              <a:t> The primary goal of the web-app is for offering global </a:t>
            </a:r>
            <a:r>
              <a:rPr lang="en" sz="1500">
                <a:solidFill>
                  <a:schemeClr val="dk2"/>
                </a:solidFill>
                <a:latin typeface="Poppins SemiBold"/>
                <a:ea typeface="Poppins SemiBold"/>
                <a:cs typeface="Poppins SemiBold"/>
                <a:sym typeface="Poppins SemiBold"/>
              </a:rPr>
              <a:t>news</a:t>
            </a:r>
            <a:r>
              <a:rPr lang="en" sz="1400">
                <a:solidFill>
                  <a:schemeClr val="dk2"/>
                </a:solidFill>
                <a:latin typeface="Poppins SemiBold"/>
                <a:ea typeface="Poppins SemiBold"/>
                <a:cs typeface="Poppins SemiBold"/>
                <a:sym typeface="Poppins SemiBold"/>
              </a:rPr>
              <a:t> from a different categories and domains.</a:t>
            </a:r>
            <a:endParaRPr sz="1400">
              <a:solidFill>
                <a:schemeClr val="dk2"/>
              </a:solidFill>
              <a:latin typeface="Poppins SemiBold"/>
              <a:ea typeface="Poppins SemiBold"/>
              <a:cs typeface="Poppins SemiBold"/>
              <a:sym typeface="Poppins SemiBold"/>
            </a:endParaRPr>
          </a:p>
          <a:p>
            <a:pPr indent="-311150" lvl="0" marL="457200" rtl="0" algn="just">
              <a:lnSpc>
                <a:spcPct val="150000"/>
              </a:lnSpc>
              <a:spcBef>
                <a:spcPts val="0"/>
              </a:spcBef>
              <a:spcAft>
                <a:spcPts val="0"/>
              </a:spcAft>
              <a:buClr>
                <a:schemeClr val="dk2"/>
              </a:buClr>
              <a:buSzPts val="1300"/>
              <a:buFont typeface="Poppins SemiBold"/>
              <a:buChar char="➔"/>
            </a:pPr>
            <a:r>
              <a:rPr lang="en" sz="1400">
                <a:solidFill>
                  <a:schemeClr val="dk2"/>
                </a:solidFill>
                <a:latin typeface="Poppins SemiBold"/>
                <a:ea typeface="Poppins SemiBold"/>
                <a:cs typeface="Poppins SemiBold"/>
                <a:sym typeface="Poppins SemiBold"/>
              </a:rPr>
              <a:t>Through this application any person who need to </a:t>
            </a:r>
            <a:r>
              <a:rPr lang="en" sz="1500">
                <a:solidFill>
                  <a:schemeClr val="dk2"/>
                </a:solidFill>
                <a:latin typeface="Poppins SemiBold"/>
                <a:ea typeface="Poppins SemiBold"/>
                <a:cs typeface="Poppins SemiBold"/>
                <a:sym typeface="Poppins SemiBold"/>
              </a:rPr>
              <a:t>read</a:t>
            </a:r>
            <a:r>
              <a:rPr lang="en" sz="1400">
                <a:solidFill>
                  <a:schemeClr val="dk2"/>
                </a:solidFill>
                <a:latin typeface="Poppins SemiBold"/>
                <a:ea typeface="Poppins SemiBold"/>
                <a:cs typeface="Poppins SemiBold"/>
                <a:sym typeface="Poppins SemiBold"/>
              </a:rPr>
              <a:t> news feeds can </a:t>
            </a:r>
            <a:r>
              <a:rPr lang="en" sz="1500">
                <a:solidFill>
                  <a:schemeClr val="dk2"/>
                </a:solidFill>
                <a:latin typeface="Poppins SemiBold"/>
                <a:ea typeface="Poppins SemiBold"/>
                <a:cs typeface="Poppins SemiBold"/>
                <a:sym typeface="Poppins SemiBold"/>
              </a:rPr>
              <a:t>read on</a:t>
            </a:r>
            <a:r>
              <a:rPr lang="en" sz="1400">
                <a:solidFill>
                  <a:schemeClr val="dk2"/>
                </a:solidFill>
                <a:latin typeface="Poppins SemiBold"/>
                <a:ea typeface="Poppins SemiBold"/>
                <a:cs typeface="Poppins SemiBold"/>
                <a:sym typeface="Poppins SemiBold"/>
              </a:rPr>
              <a:t> independent of time and language and </a:t>
            </a:r>
            <a:r>
              <a:rPr lang="en" sz="1500">
                <a:solidFill>
                  <a:schemeClr val="dk2"/>
                </a:solidFill>
                <a:latin typeface="Poppins SemiBold"/>
                <a:ea typeface="Poppins SemiBold"/>
                <a:cs typeface="Poppins SemiBold"/>
                <a:sym typeface="Poppins SemiBold"/>
              </a:rPr>
              <a:t>share</a:t>
            </a:r>
            <a:r>
              <a:rPr lang="en" sz="1400">
                <a:solidFill>
                  <a:schemeClr val="dk2"/>
                </a:solidFill>
                <a:latin typeface="Poppins SemiBold"/>
                <a:ea typeface="Poppins SemiBold"/>
                <a:cs typeface="Poppins SemiBold"/>
                <a:sym typeface="Poppins SemiBold"/>
              </a:rPr>
              <a:t> with others.</a:t>
            </a:r>
            <a:endParaRPr sz="1400">
              <a:solidFill>
                <a:schemeClr val="dk2"/>
              </a:solidFill>
              <a:latin typeface="Poppins SemiBold"/>
              <a:ea typeface="Poppins SemiBold"/>
              <a:cs typeface="Poppins SemiBold"/>
              <a:sym typeface="Poppins SemiBold"/>
            </a:endParaRPr>
          </a:p>
          <a:p>
            <a:pPr indent="-317500" lvl="0" marL="457200" rtl="0" algn="just">
              <a:lnSpc>
                <a:spcPct val="150000"/>
              </a:lnSpc>
              <a:spcBef>
                <a:spcPts val="0"/>
              </a:spcBef>
              <a:spcAft>
                <a:spcPts val="0"/>
              </a:spcAft>
              <a:buClr>
                <a:schemeClr val="dk2"/>
              </a:buClr>
              <a:buSzPts val="1400"/>
              <a:buFont typeface="Poppins SemiBold"/>
              <a:buChar char="➔"/>
            </a:pPr>
            <a:r>
              <a:rPr lang="en" sz="1400">
                <a:solidFill>
                  <a:schemeClr val="dk2"/>
                </a:solidFill>
                <a:latin typeface="Poppins SemiBold"/>
                <a:ea typeface="Poppins SemiBold"/>
                <a:cs typeface="Poppins SemiBold"/>
                <a:sym typeface="Poppins SemiBold"/>
              </a:rPr>
              <a:t>The u</a:t>
            </a:r>
            <a:r>
              <a:rPr lang="en" sz="1400">
                <a:solidFill>
                  <a:schemeClr val="dk2"/>
                </a:solidFill>
                <a:latin typeface="Poppins SemiBold"/>
                <a:ea typeface="Poppins SemiBold"/>
                <a:cs typeface="Poppins SemiBold"/>
                <a:sym typeface="Poppins SemiBold"/>
              </a:rPr>
              <a:t>se</a:t>
            </a:r>
            <a:r>
              <a:rPr lang="en" sz="1400">
                <a:solidFill>
                  <a:schemeClr val="dk2"/>
                </a:solidFill>
                <a:latin typeface="Poppins SemiBold"/>
                <a:ea typeface="Poppins SemiBold"/>
                <a:cs typeface="Poppins SemiBold"/>
                <a:sym typeface="Poppins SemiBold"/>
              </a:rPr>
              <a:t>r can able to save favourite news feed , it will be available in the favourites list every time.</a:t>
            </a:r>
            <a:endParaRPr sz="1400">
              <a:solidFill>
                <a:schemeClr val="dk2"/>
              </a:solidFill>
              <a:latin typeface="Poppins SemiBold"/>
              <a:ea typeface="Poppins SemiBold"/>
              <a:cs typeface="Poppins SemiBold"/>
              <a:sym typeface="Poppins SemiBold"/>
            </a:endParaRPr>
          </a:p>
          <a:p>
            <a:pPr indent="-317500" lvl="0" marL="457200" rtl="0" algn="l">
              <a:spcBef>
                <a:spcPts val="0"/>
              </a:spcBef>
              <a:spcAft>
                <a:spcPts val="0"/>
              </a:spcAft>
              <a:buClr>
                <a:schemeClr val="dk2"/>
              </a:buClr>
              <a:buSzPts val="1400"/>
              <a:buFont typeface="Poppins SemiBold"/>
              <a:buChar char="➔"/>
            </a:pPr>
            <a:r>
              <a:rPr lang="en" sz="1400">
                <a:solidFill>
                  <a:schemeClr val="dk2"/>
                </a:solidFill>
                <a:latin typeface="Poppins SemiBold"/>
                <a:ea typeface="Poppins SemiBold"/>
                <a:cs typeface="Poppins SemiBold"/>
                <a:sym typeface="Poppins SemiBold"/>
              </a:rPr>
              <a:t>This Site provides Short news for the rapid generation</a:t>
            </a:r>
            <a:endParaRPr sz="1400">
              <a:solidFill>
                <a:schemeClr val="dk2"/>
              </a:solidFill>
              <a:latin typeface="Poppins SemiBold"/>
              <a:ea typeface="Poppins SemiBold"/>
              <a:cs typeface="Poppins SemiBold"/>
              <a:sym typeface="Poppins SemiBold"/>
            </a:endParaRPr>
          </a:p>
          <a:p>
            <a:pPr indent="0" lvl="0" marL="457200" rtl="0" algn="l">
              <a:spcBef>
                <a:spcPts val="1000"/>
              </a:spcBef>
              <a:spcAft>
                <a:spcPts val="10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680150" y="825975"/>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sp>
        <p:nvSpPr>
          <p:cNvPr id="154" name="Google Shape;154;p19"/>
          <p:cNvSpPr txBox="1"/>
          <p:nvPr>
            <p:ph type="title"/>
          </p:nvPr>
        </p:nvSpPr>
        <p:spPr>
          <a:xfrm>
            <a:off x="581225" y="483600"/>
            <a:ext cx="3153000" cy="5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5" name="Google Shape;155;p19"/>
          <p:cNvSpPr txBox="1"/>
          <p:nvPr/>
        </p:nvSpPr>
        <p:spPr>
          <a:xfrm>
            <a:off x="1199525" y="1451400"/>
            <a:ext cx="19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56" name="Google Shape;156;p19"/>
          <p:cNvSpPr txBox="1"/>
          <p:nvPr/>
        </p:nvSpPr>
        <p:spPr>
          <a:xfrm>
            <a:off x="1199525" y="3231800"/>
            <a:ext cx="13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57" name="Google Shape;157;p19"/>
          <p:cNvSpPr txBox="1"/>
          <p:nvPr/>
        </p:nvSpPr>
        <p:spPr>
          <a:xfrm>
            <a:off x="669150" y="1588000"/>
            <a:ext cx="8149800" cy="29631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chemeClr val="lt1"/>
              </a:buClr>
              <a:buSzPts val="1900"/>
              <a:buFont typeface="Lato"/>
              <a:buChar char="➔"/>
            </a:pPr>
            <a:r>
              <a:rPr lang="en" sz="1700">
                <a:solidFill>
                  <a:schemeClr val="lt1"/>
                </a:solidFill>
                <a:latin typeface="Times New Roman"/>
                <a:ea typeface="Times New Roman"/>
                <a:cs typeface="Times New Roman"/>
                <a:sym typeface="Times New Roman"/>
              </a:rPr>
              <a:t> This project is aimed to delivers all articles less than 60-word short on online.</a:t>
            </a:r>
            <a:endParaRPr sz="1700">
              <a:solidFill>
                <a:schemeClr val="lt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lt1"/>
              </a:buClr>
              <a:buSzPts val="1700"/>
              <a:buFont typeface="Times New Roman"/>
              <a:buChar char="➔"/>
            </a:pPr>
            <a:r>
              <a:rPr lang="en" sz="1700">
                <a:solidFill>
                  <a:schemeClr val="lt1"/>
                </a:solidFill>
                <a:latin typeface="Times New Roman"/>
                <a:ea typeface="Times New Roman"/>
                <a:cs typeface="Times New Roman"/>
                <a:sym typeface="Times New Roman"/>
              </a:rPr>
              <a:t>Through this application any person who need to read news feeds can read independent of time and different language and share with other users</a:t>
            </a:r>
            <a:endParaRPr sz="1700">
              <a:solidFill>
                <a:schemeClr val="lt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lt1"/>
              </a:buClr>
              <a:buSzPts val="1700"/>
              <a:buFont typeface="Times New Roman"/>
              <a:buChar char="➔"/>
            </a:pPr>
            <a:r>
              <a:rPr lang="en" sz="1700">
                <a:solidFill>
                  <a:schemeClr val="lt1"/>
                </a:solidFill>
                <a:latin typeface="Times New Roman"/>
                <a:ea typeface="Times New Roman"/>
                <a:cs typeface="Times New Roman"/>
                <a:sym typeface="Times New Roman"/>
              </a:rPr>
              <a:t>The user can able to save their favourite feed , it will be available in the saved list every time .</a:t>
            </a:r>
            <a:endParaRPr sz="1700">
              <a:solidFill>
                <a:schemeClr val="lt1"/>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lt1"/>
              </a:buClr>
              <a:buSzPts val="2200"/>
              <a:buFont typeface="Times New Roman"/>
              <a:buChar char="➔"/>
            </a:pPr>
            <a:r>
              <a:rPr lang="en" sz="1700">
                <a:solidFill>
                  <a:schemeClr val="lt1"/>
                </a:solidFill>
                <a:latin typeface="Times New Roman"/>
                <a:ea typeface="Times New Roman"/>
                <a:cs typeface="Times New Roman"/>
                <a:sym typeface="Times New Roman"/>
              </a:rPr>
              <a:t>If the user wants to read full articles  that  interested them , they can able to read it through its official site by redirection</a:t>
            </a:r>
            <a:endParaRPr sz="22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nvSpPr>
        <p:spPr>
          <a:xfrm>
            <a:off x="649175" y="769050"/>
            <a:ext cx="2616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FF0000"/>
                </a:solidFill>
                <a:latin typeface="Lato"/>
                <a:ea typeface="Lato"/>
                <a:cs typeface="Lato"/>
                <a:sym typeface="Lato"/>
              </a:rPr>
              <a:t>Existing System</a:t>
            </a:r>
            <a:endParaRPr b="1" sz="2300">
              <a:solidFill>
                <a:srgbClr val="FF0000"/>
              </a:solidFill>
              <a:latin typeface="Lato"/>
              <a:ea typeface="Lato"/>
              <a:cs typeface="Lato"/>
              <a:sym typeface="Lato"/>
            </a:endParaRPr>
          </a:p>
        </p:txBody>
      </p:sp>
      <p:sp>
        <p:nvSpPr>
          <p:cNvPr id="163" name="Google Shape;163;p20"/>
          <p:cNvSpPr txBox="1"/>
          <p:nvPr/>
        </p:nvSpPr>
        <p:spPr>
          <a:xfrm>
            <a:off x="1278375" y="1468125"/>
            <a:ext cx="57528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Usually people reads news feeds from only one Domain source</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There will be some retardation for the search option</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There will be more  unwanted resources  present in that sites , this will sometimes </a:t>
            </a:r>
            <a:r>
              <a:rPr lang="en">
                <a:latin typeface="Lato"/>
                <a:ea typeface="Lato"/>
                <a:cs typeface="Lato"/>
                <a:sym typeface="Lato"/>
              </a:rPr>
              <a:t>disturbs</a:t>
            </a:r>
            <a:r>
              <a:rPr lang="en">
                <a:latin typeface="Lato"/>
                <a:ea typeface="Lato"/>
                <a:cs typeface="Lato"/>
                <a:sym typeface="Lato"/>
              </a:rPr>
              <a:t>  the readers </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Lots of annoying advertisement which will pop up or it present in somewhere in the site ,it redirects the user to that webpage , there will be high risks of Malware attacks</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Users cant able to save their favourites news</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a:off x="649175" y="769050"/>
            <a:ext cx="2616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FF0000"/>
                </a:solidFill>
                <a:latin typeface="Lato"/>
                <a:ea typeface="Lato"/>
                <a:cs typeface="Lato"/>
                <a:sym typeface="Lato"/>
              </a:rPr>
              <a:t>Proposed</a:t>
            </a:r>
            <a:r>
              <a:rPr b="1" lang="en" sz="2300">
                <a:solidFill>
                  <a:srgbClr val="FF0000"/>
                </a:solidFill>
                <a:latin typeface="Lato"/>
                <a:ea typeface="Lato"/>
                <a:cs typeface="Lato"/>
                <a:sym typeface="Lato"/>
              </a:rPr>
              <a:t> System</a:t>
            </a:r>
            <a:endParaRPr b="1" sz="2300">
              <a:solidFill>
                <a:srgbClr val="FF0000"/>
              </a:solidFill>
              <a:latin typeface="Lato"/>
              <a:ea typeface="Lato"/>
              <a:cs typeface="Lato"/>
              <a:sym typeface="Lato"/>
            </a:endParaRPr>
          </a:p>
        </p:txBody>
      </p:sp>
      <p:sp>
        <p:nvSpPr>
          <p:cNvPr id="169" name="Google Shape;169;p21"/>
          <p:cNvSpPr txBox="1"/>
          <p:nvPr/>
        </p:nvSpPr>
        <p:spPr>
          <a:xfrm>
            <a:off x="1278375" y="1468125"/>
            <a:ext cx="57528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The users can able to  search results from different domain sources </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The users can able to get  news from their desired country wise domains</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Most of the contents present in this app is Official resources .</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Most of the contents are Ad free contents.	</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en">
                <a:latin typeface="Lato"/>
                <a:ea typeface="Lato"/>
                <a:cs typeface="Lato"/>
                <a:sym typeface="Lato"/>
              </a:rPr>
              <a:t>Users can able to save their favourites news it will saved in their Browser</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730000" y="1318650"/>
            <a:ext cx="33009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System Requirements</a:t>
            </a:r>
            <a:endParaRPr sz="2000"/>
          </a:p>
          <a:p>
            <a:pPr indent="0" lvl="0" marL="0" rtl="0" algn="l">
              <a:spcBef>
                <a:spcPts val="0"/>
              </a:spcBef>
              <a:spcAft>
                <a:spcPts val="0"/>
              </a:spcAft>
              <a:buNone/>
            </a:pPr>
            <a:r>
              <a:t/>
            </a:r>
            <a:endParaRPr sz="3000"/>
          </a:p>
        </p:txBody>
      </p:sp>
      <p:sp>
        <p:nvSpPr>
          <p:cNvPr id="175" name="Google Shape;175;p22"/>
          <p:cNvSpPr txBox="1"/>
          <p:nvPr/>
        </p:nvSpPr>
        <p:spPr>
          <a:xfrm>
            <a:off x="606075" y="1891875"/>
            <a:ext cx="3696900" cy="194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You should use the latest Google Chrome, Firefox, MS Edge, and Safari.</a:t>
            </a:r>
            <a:endParaRPr>
              <a:solidFill>
                <a:schemeClr val="lt1"/>
              </a:solidFill>
              <a:latin typeface="Lato"/>
              <a:ea typeface="Lato"/>
              <a:cs typeface="Lato"/>
              <a:sym typeface="Lato"/>
            </a:endParaRPr>
          </a:p>
          <a:p>
            <a:pPr indent="0" lvl="0" marL="457200" rtl="0" algn="l">
              <a:lnSpc>
                <a:spcPct val="115000"/>
              </a:lnSpc>
              <a:spcBef>
                <a:spcPts val="1200"/>
              </a:spcBef>
              <a:spcAft>
                <a:spcPts val="0"/>
              </a:spcAft>
              <a:buNone/>
            </a:pPr>
            <a:r>
              <a:t/>
            </a:r>
            <a:endParaRPr>
              <a:solidFill>
                <a:schemeClr val="lt1"/>
              </a:solidFill>
              <a:latin typeface="Lato"/>
              <a:ea typeface="Lato"/>
              <a:cs typeface="Lato"/>
              <a:sym typeface="Lato"/>
            </a:endParaRPr>
          </a:p>
          <a:p>
            <a:pPr indent="-317500" lvl="0" marL="457200" rtl="0" algn="l">
              <a:lnSpc>
                <a:spcPct val="115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Your network connection should be at least 500 Kbps.</a:t>
            </a:r>
            <a:br>
              <a:rPr lang="en">
                <a:solidFill>
                  <a:schemeClr val="lt1"/>
                </a:solidFill>
                <a:latin typeface="Lato"/>
                <a:ea typeface="Lato"/>
                <a:cs typeface="Lato"/>
                <a:sym typeface="Lato"/>
              </a:rPr>
            </a:br>
            <a:endParaRPr>
              <a:solidFill>
                <a:schemeClr val="lt1"/>
              </a:solidFill>
              <a:latin typeface="Lato"/>
              <a:ea typeface="Lato"/>
              <a:cs typeface="Lato"/>
              <a:sym typeface="Lato"/>
            </a:endParaRPr>
          </a:p>
        </p:txBody>
      </p:sp>
      <p:pic>
        <p:nvPicPr>
          <p:cNvPr id="176" name="Google Shape;176;p22"/>
          <p:cNvPicPr preferRelativeResize="0"/>
          <p:nvPr/>
        </p:nvPicPr>
        <p:blipFill>
          <a:blip r:embed="rId3">
            <a:alphaModFix/>
          </a:blip>
          <a:stretch>
            <a:fillRect/>
          </a:stretch>
        </p:blipFill>
        <p:spPr>
          <a:xfrm>
            <a:off x="4572000" y="721150"/>
            <a:ext cx="4536223" cy="34065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730000" y="1318650"/>
            <a:ext cx="33009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Hardware </a:t>
            </a:r>
            <a:r>
              <a:rPr lang="en" sz="2000"/>
              <a:t>Requirements</a:t>
            </a:r>
            <a:endParaRPr sz="2000"/>
          </a:p>
          <a:p>
            <a:pPr indent="0" lvl="0" marL="0" rtl="0" algn="l">
              <a:spcBef>
                <a:spcPts val="0"/>
              </a:spcBef>
              <a:spcAft>
                <a:spcPts val="0"/>
              </a:spcAft>
              <a:buNone/>
            </a:pPr>
            <a:r>
              <a:t/>
            </a:r>
            <a:endParaRPr sz="3000"/>
          </a:p>
        </p:txBody>
      </p:sp>
      <p:sp>
        <p:nvSpPr>
          <p:cNvPr id="182" name="Google Shape;182;p23"/>
          <p:cNvSpPr txBox="1"/>
          <p:nvPr/>
        </p:nvSpPr>
        <p:spPr>
          <a:xfrm>
            <a:off x="532000" y="1446775"/>
            <a:ext cx="3696900" cy="293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br>
              <a:rPr lang="en">
                <a:solidFill>
                  <a:schemeClr val="lt1"/>
                </a:solidFill>
                <a:latin typeface="Lato"/>
                <a:ea typeface="Lato"/>
                <a:cs typeface="Lato"/>
                <a:sym typeface="Lato"/>
              </a:rPr>
            </a:br>
            <a:endParaRPr>
              <a:solidFill>
                <a:schemeClr val="lt1"/>
              </a:solidFill>
              <a:latin typeface="Lato"/>
              <a:ea typeface="Lato"/>
              <a:cs typeface="Lato"/>
              <a:sym typeface="Lato"/>
            </a:endParaRPr>
          </a:p>
          <a:p>
            <a:pPr indent="-317500" lvl="0" marL="457200" rtl="0" algn="l">
              <a:lnSpc>
                <a:spcPct val="115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Your network connection should be at least 500 Kbps.</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 Dual core 2.5ghz 1mb L2 cache (Intel or AMD)</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  2GB ram and high</a:t>
            </a:r>
            <a:endParaRPr>
              <a:solidFill>
                <a:schemeClr val="lt1"/>
              </a:solidFill>
              <a:latin typeface="Lato"/>
              <a:ea typeface="Lato"/>
              <a:cs typeface="Lato"/>
              <a:sym typeface="Lato"/>
            </a:endParaRPr>
          </a:p>
          <a:p>
            <a:pPr indent="-317500" lvl="0" marL="457200" marR="457200" rtl="0" algn="l">
              <a:lnSpc>
                <a:spcPct val="150000"/>
              </a:lnSpc>
              <a:spcBef>
                <a:spcPts val="0"/>
              </a:spcBef>
              <a:spcAft>
                <a:spcPts val="0"/>
              </a:spcAft>
              <a:buClr>
                <a:schemeClr val="lt1"/>
              </a:buClr>
              <a:buSzPts val="1400"/>
              <a:buFont typeface="Lato"/>
              <a:buChar char="●"/>
            </a:pPr>
            <a:r>
              <a:rPr lang="en">
                <a:solidFill>
                  <a:schemeClr val="lt1"/>
                </a:solidFill>
              </a:rPr>
              <a:t>P-IV Processor Or higher</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endParaRPr>
              <a:solidFill>
                <a:schemeClr val="lt1"/>
              </a:solidFill>
              <a:latin typeface="Lato"/>
              <a:ea typeface="Lato"/>
              <a:cs typeface="Lato"/>
              <a:sym typeface="Lato"/>
            </a:endParaRPr>
          </a:p>
        </p:txBody>
      </p:sp>
      <p:pic>
        <p:nvPicPr>
          <p:cNvPr id="183" name="Google Shape;183;p23"/>
          <p:cNvPicPr preferRelativeResize="0"/>
          <p:nvPr/>
        </p:nvPicPr>
        <p:blipFill>
          <a:blip r:embed="rId3">
            <a:alphaModFix/>
          </a:blip>
          <a:stretch>
            <a:fillRect/>
          </a:stretch>
        </p:blipFill>
        <p:spPr>
          <a:xfrm>
            <a:off x="5172625" y="836675"/>
            <a:ext cx="3300900" cy="330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730000" y="549625"/>
            <a:ext cx="33009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Software Specifications</a:t>
            </a:r>
            <a:endParaRPr sz="2000"/>
          </a:p>
          <a:p>
            <a:pPr indent="0" lvl="0" marL="0" rtl="0" algn="l">
              <a:spcBef>
                <a:spcPts val="0"/>
              </a:spcBef>
              <a:spcAft>
                <a:spcPts val="0"/>
              </a:spcAft>
              <a:buNone/>
            </a:pPr>
            <a:r>
              <a:t/>
            </a:r>
            <a:endParaRPr sz="3000"/>
          </a:p>
        </p:txBody>
      </p:sp>
      <p:sp>
        <p:nvSpPr>
          <p:cNvPr id="189" name="Google Shape;189;p24"/>
          <p:cNvSpPr txBox="1"/>
          <p:nvPr/>
        </p:nvSpPr>
        <p:spPr>
          <a:xfrm>
            <a:off x="169775" y="1737825"/>
            <a:ext cx="4204800" cy="2339700"/>
          </a:xfrm>
          <a:prstGeom prst="rect">
            <a:avLst/>
          </a:prstGeom>
          <a:noFill/>
          <a:ln>
            <a:noFill/>
          </a:ln>
        </p:spPr>
        <p:txBody>
          <a:bodyPr anchorCtr="0" anchor="t" bIns="91425" lIns="91425" spcFirstLastPara="1" rIns="91425" wrap="square" tIns="91425">
            <a:spAutoFit/>
          </a:bodyPr>
          <a:lstStyle/>
          <a:p>
            <a:pPr indent="-317500" lvl="0" marL="457200" marR="457200" rtl="0" algn="l">
              <a:lnSpc>
                <a:spcPct val="150000"/>
              </a:lnSpc>
              <a:spcBef>
                <a:spcPts val="1200"/>
              </a:spcBef>
              <a:spcAft>
                <a:spcPts val="0"/>
              </a:spcAft>
              <a:buClr>
                <a:schemeClr val="lt1"/>
              </a:buClr>
              <a:buSzPts val="1400"/>
              <a:buFont typeface="Lato"/>
              <a:buChar char="●"/>
            </a:pPr>
            <a:r>
              <a:rPr b="1" lang="en">
                <a:solidFill>
                  <a:schemeClr val="lt1"/>
                </a:solidFill>
                <a:latin typeface="Lato"/>
                <a:ea typeface="Lato"/>
                <a:cs typeface="Lato"/>
                <a:sym typeface="Lato"/>
              </a:rPr>
              <a:t>Operating System</a:t>
            </a:r>
            <a:r>
              <a:rPr lang="en">
                <a:solidFill>
                  <a:schemeClr val="lt1"/>
                </a:solidFill>
                <a:latin typeface="Lato"/>
                <a:ea typeface="Lato"/>
                <a:cs typeface="Lato"/>
                <a:sym typeface="Lato"/>
              </a:rPr>
              <a:t>:Windows 10(64 Bit)</a:t>
            </a:r>
            <a:endParaRPr>
              <a:solidFill>
                <a:schemeClr val="lt1"/>
              </a:solidFill>
              <a:latin typeface="Lato"/>
              <a:ea typeface="Lato"/>
              <a:cs typeface="Lato"/>
              <a:sym typeface="Lato"/>
            </a:endParaRPr>
          </a:p>
          <a:p>
            <a:pPr indent="-317500" lvl="0" marL="457200" marR="457200" rtl="0" algn="l">
              <a:lnSpc>
                <a:spcPct val="150000"/>
              </a:lnSpc>
              <a:spcBef>
                <a:spcPts val="0"/>
              </a:spcBef>
              <a:spcAft>
                <a:spcPts val="0"/>
              </a:spcAft>
              <a:buClr>
                <a:schemeClr val="lt1"/>
              </a:buClr>
              <a:buSzPts val="1400"/>
              <a:buFont typeface="Lato"/>
              <a:buChar char="●"/>
            </a:pPr>
            <a:r>
              <a:rPr b="1" lang="en">
                <a:solidFill>
                  <a:schemeClr val="lt1"/>
                </a:solidFill>
                <a:latin typeface="Lato"/>
                <a:ea typeface="Lato"/>
                <a:cs typeface="Lato"/>
                <a:sym typeface="Lato"/>
              </a:rPr>
              <a:t>Language</a:t>
            </a:r>
            <a:r>
              <a:rPr lang="en">
                <a:solidFill>
                  <a:schemeClr val="lt1"/>
                </a:solidFill>
                <a:latin typeface="Lato"/>
                <a:ea typeface="Lato"/>
                <a:cs typeface="Lato"/>
                <a:sym typeface="Lato"/>
              </a:rPr>
              <a:t>:React Js,Css,javascript,Html</a:t>
            </a:r>
            <a:endParaRPr>
              <a:solidFill>
                <a:schemeClr val="lt1"/>
              </a:solidFill>
              <a:latin typeface="Lato"/>
              <a:ea typeface="Lato"/>
              <a:cs typeface="Lato"/>
              <a:sym typeface="Lato"/>
            </a:endParaRPr>
          </a:p>
          <a:p>
            <a:pPr indent="-304800" lvl="0" marL="457200" marR="457200" rtl="0" algn="l">
              <a:lnSpc>
                <a:spcPct val="150000"/>
              </a:lnSpc>
              <a:spcBef>
                <a:spcPts val="0"/>
              </a:spcBef>
              <a:spcAft>
                <a:spcPts val="0"/>
              </a:spcAft>
              <a:buClr>
                <a:schemeClr val="lt1"/>
              </a:buClr>
              <a:buSzPts val="1200"/>
              <a:buFont typeface="Lato"/>
              <a:buChar char="●"/>
            </a:pPr>
            <a:r>
              <a:rPr b="1" lang="en">
                <a:solidFill>
                  <a:schemeClr val="lt1"/>
                </a:solidFill>
              </a:rPr>
              <a:t>Server: </a:t>
            </a:r>
            <a:r>
              <a:rPr lang="en">
                <a:solidFill>
                  <a:schemeClr val="lt1"/>
                </a:solidFill>
              </a:rPr>
              <a:t>Node Package Manager [NPM]</a:t>
            </a:r>
            <a:endParaRPr sz="1200">
              <a:solidFill>
                <a:schemeClr val="lt1"/>
              </a:solidFill>
              <a:latin typeface="Lato"/>
              <a:ea typeface="Lato"/>
              <a:cs typeface="Lato"/>
              <a:sym typeface="Lato"/>
            </a:endParaRPr>
          </a:p>
          <a:p>
            <a:pPr indent="-317500" lvl="0" marL="457200" marR="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TOOLS: VS Code,Chrome Browser </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endParaRPr>
              <a:solidFill>
                <a:schemeClr val="lt1"/>
              </a:solidFill>
              <a:latin typeface="Lato"/>
              <a:ea typeface="Lato"/>
              <a:cs typeface="Lato"/>
              <a:sym typeface="Lato"/>
            </a:endParaRPr>
          </a:p>
        </p:txBody>
      </p:sp>
      <p:pic>
        <p:nvPicPr>
          <p:cNvPr id="190" name="Google Shape;190;p24"/>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606075" y="489700"/>
            <a:ext cx="33009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Software Description</a:t>
            </a:r>
            <a:endParaRPr sz="2000"/>
          </a:p>
          <a:p>
            <a:pPr indent="0" lvl="0" marL="0" rtl="0" algn="l">
              <a:spcBef>
                <a:spcPts val="0"/>
              </a:spcBef>
              <a:spcAft>
                <a:spcPts val="0"/>
              </a:spcAft>
              <a:buNone/>
            </a:pPr>
            <a:r>
              <a:t/>
            </a:r>
            <a:endParaRPr sz="3000"/>
          </a:p>
        </p:txBody>
      </p:sp>
      <p:sp>
        <p:nvSpPr>
          <p:cNvPr id="196" name="Google Shape;196;p25"/>
          <p:cNvSpPr txBox="1"/>
          <p:nvPr/>
        </p:nvSpPr>
        <p:spPr>
          <a:xfrm>
            <a:off x="546150" y="1696425"/>
            <a:ext cx="36969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200"/>
              </a:spcBef>
              <a:spcAft>
                <a:spcPts val="0"/>
              </a:spcAft>
              <a:buClr>
                <a:schemeClr val="lt1"/>
              </a:buClr>
              <a:buSzPts val="1400"/>
              <a:buFont typeface="Lato"/>
              <a:buChar char="➔"/>
            </a:pPr>
            <a:r>
              <a:rPr lang="en">
                <a:solidFill>
                  <a:schemeClr val="lt1"/>
                </a:solidFill>
                <a:latin typeface="Lato"/>
                <a:ea typeface="Lato"/>
                <a:cs typeface="Lato"/>
                <a:sym typeface="Lato"/>
              </a:rPr>
              <a:t>React Js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React-Router</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 Material-UI</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Saas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Awesome Loader</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 NPM(Node Package Manager)</a:t>
            </a:r>
            <a:br>
              <a:rPr lang="en">
                <a:solidFill>
                  <a:schemeClr val="lt1"/>
                </a:solidFill>
                <a:latin typeface="Lato"/>
                <a:ea typeface="Lato"/>
                <a:cs typeface="Lato"/>
                <a:sym typeface="Lato"/>
              </a:rPr>
            </a:br>
            <a:endParaRPr>
              <a:solidFill>
                <a:schemeClr val="lt1"/>
              </a:solidFill>
              <a:latin typeface="Lato"/>
              <a:ea typeface="Lato"/>
              <a:cs typeface="Lato"/>
              <a:sym typeface="Lato"/>
            </a:endParaRPr>
          </a:p>
        </p:txBody>
      </p:sp>
      <p:pic>
        <p:nvPicPr>
          <p:cNvPr id="197" name="Google Shape;197;p25"/>
          <p:cNvPicPr preferRelativeResize="0"/>
          <p:nvPr/>
        </p:nvPicPr>
        <p:blipFill>
          <a:blip r:embed="rId3">
            <a:alphaModFix/>
          </a:blip>
          <a:stretch>
            <a:fillRect/>
          </a:stretch>
        </p:blipFill>
        <p:spPr>
          <a:xfrm>
            <a:off x="4611950" y="765325"/>
            <a:ext cx="4486275" cy="3612850"/>
          </a:xfrm>
          <a:prstGeom prst="rect">
            <a:avLst/>
          </a:prstGeom>
          <a:noFill/>
          <a:ln>
            <a:noFill/>
          </a:ln>
        </p:spPr>
      </p:pic>
      <p:pic>
        <p:nvPicPr>
          <p:cNvPr id="198" name="Google Shape;198;p25"/>
          <p:cNvPicPr preferRelativeResize="0"/>
          <p:nvPr/>
        </p:nvPicPr>
        <p:blipFill>
          <a:blip r:embed="rId4">
            <a:alphaModFix/>
          </a:blip>
          <a:stretch>
            <a:fillRect/>
          </a:stretch>
        </p:blipFill>
        <p:spPr>
          <a:xfrm>
            <a:off x="8101425" y="2886350"/>
            <a:ext cx="843275" cy="559300"/>
          </a:xfrm>
          <a:prstGeom prst="rect">
            <a:avLst/>
          </a:prstGeom>
          <a:noFill/>
          <a:ln>
            <a:noFill/>
          </a:ln>
        </p:spPr>
      </p:pic>
      <p:sp>
        <p:nvSpPr>
          <p:cNvPr id="199" name="Google Shape;199;p25"/>
          <p:cNvSpPr txBox="1"/>
          <p:nvPr/>
        </p:nvSpPr>
        <p:spPr>
          <a:xfrm>
            <a:off x="699125" y="1296225"/>
            <a:ext cx="25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Frontend:</a:t>
            </a:r>
            <a:endParaRPr>
              <a:solidFill>
                <a:schemeClr val="lt1"/>
              </a:solidFill>
              <a:latin typeface="Lato"/>
              <a:ea typeface="Lato"/>
              <a:cs typeface="Lato"/>
              <a:sym typeface="Lato"/>
            </a:endParaRPr>
          </a:p>
        </p:txBody>
      </p:sp>
      <p:sp>
        <p:nvSpPr>
          <p:cNvPr id="200" name="Google Shape;200;p25"/>
          <p:cNvSpPr txBox="1"/>
          <p:nvPr/>
        </p:nvSpPr>
        <p:spPr>
          <a:xfrm>
            <a:off x="769025" y="3795200"/>
            <a:ext cx="20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Backend:</a:t>
            </a:r>
            <a:endParaRPr>
              <a:solidFill>
                <a:schemeClr val="lt1"/>
              </a:solidFill>
              <a:latin typeface="Lato"/>
              <a:ea typeface="Lato"/>
              <a:cs typeface="Lato"/>
              <a:sym typeface="Lato"/>
            </a:endParaRPr>
          </a:p>
        </p:txBody>
      </p:sp>
      <p:sp>
        <p:nvSpPr>
          <p:cNvPr id="201" name="Google Shape;201;p25"/>
          <p:cNvSpPr txBox="1"/>
          <p:nvPr/>
        </p:nvSpPr>
        <p:spPr>
          <a:xfrm>
            <a:off x="928825" y="4174725"/>
            <a:ext cx="19074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1200"/>
              </a:spcBef>
              <a:spcAft>
                <a:spcPts val="0"/>
              </a:spcAft>
              <a:buClr>
                <a:schemeClr val="lt1"/>
              </a:buClr>
              <a:buSzPts val="1300"/>
              <a:buFont typeface="Lato"/>
              <a:buChar char="➔"/>
            </a:pPr>
            <a:r>
              <a:rPr lang="en" sz="1300">
                <a:solidFill>
                  <a:schemeClr val="lt1"/>
                </a:solidFill>
                <a:latin typeface="Lato"/>
                <a:ea typeface="Lato"/>
                <a:cs typeface="Lato"/>
                <a:sym typeface="Lato"/>
              </a:rPr>
              <a:t>News API</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